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Roboto"/>
      <p:regular r:id="rId50"/>
      <p:bold r:id="rId51"/>
      <p:italic r:id="rId52"/>
      <p:boldItalic r:id="rId53"/>
    </p:embeddedFont>
    <p:embeddedFont>
      <p:font typeface="Merriweather"/>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28D75A-E303-406E-9A9B-6C754BBE6959}">
  <a:tblStyle styleId="{8328D75A-E303-406E-9A9B-6C754BBE695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19C685-F358-4DEF-A000-5D43CCCDD7B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Merriweather-bold.fntdata"/><Relationship Id="rId10" Type="http://schemas.openxmlformats.org/officeDocument/2006/relationships/slide" Target="slides/slide4.xml"/><Relationship Id="rId54" Type="http://schemas.openxmlformats.org/officeDocument/2006/relationships/font" Target="fonts/Merriweather-regular.fntdata"/><Relationship Id="rId13" Type="http://schemas.openxmlformats.org/officeDocument/2006/relationships/slide" Target="slides/slide7.xml"/><Relationship Id="rId57" Type="http://schemas.openxmlformats.org/officeDocument/2006/relationships/font" Target="fonts/Merriweather-boldItalic.fntdata"/><Relationship Id="rId12" Type="http://schemas.openxmlformats.org/officeDocument/2006/relationships/slide" Target="slides/slide6.xml"/><Relationship Id="rId56" Type="http://schemas.openxmlformats.org/officeDocument/2006/relationships/font" Target="fonts/Merriweather-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dfca8120a_5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dfca8120a_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dfca8120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dfca8120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dfca8120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dfca8120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dfca8120a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dfca8120a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dfca8120a_5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dfca8120a_5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dfca8120a_5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dfca8120a_5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dfca8120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dfca8120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dfca8120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dfca8120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dfca8120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dfca8120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dfca8120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dfca8120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2dfca812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2dfca812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dfca8120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dfca8120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dfca8120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dfca8120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dfca8120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dfca8120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dfca8120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dfca8120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dfca8120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dfca8120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dfca8120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dfca8120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dfca8120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dfca8120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dfca8120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dfca8120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dfca8120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dfca8120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dfca8120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dfca8120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2dfca8120a_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2dfca8120a_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dfca8120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dfca8120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dfca8120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dfca8120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dfca8120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dfca8120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dfca8120a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dfca8120a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dfca8120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dfca8120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dfca8120a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dfca8120a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dfca8120a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dfca8120a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dfca8120a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dfca8120a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dfca8120a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dfca8120a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dfca8120a_5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dfca8120a_5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dfca8120a_5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dfca8120a_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dfca8120a_5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dfca8120a_5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dfca8120a_5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dfca8120a_5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f2e94487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f2e9448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dfca8120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dfca8120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dfca8120a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2dfca8120a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dfca8120a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dfca8120a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dfca8120a_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dfca8120a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dfca8120a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dfca8120a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dfca8120a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dfca8120a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1840350" y="58857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6900"/>
              <a:t>Liburan Yuks</a:t>
            </a:r>
            <a:endParaRPr sz="6900"/>
          </a:p>
        </p:txBody>
      </p:sp>
      <p:sp>
        <p:nvSpPr>
          <p:cNvPr id="65" name="Google Shape;65;p13"/>
          <p:cNvSpPr txBox="1"/>
          <p:nvPr>
            <p:ph idx="1" type="subTitle"/>
          </p:nvPr>
        </p:nvSpPr>
        <p:spPr>
          <a:xfrm>
            <a:off x="3469200" y="3665500"/>
            <a:ext cx="5363100" cy="1150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770"/>
              <a:buNone/>
            </a:pPr>
            <a:r>
              <a:rPr lang="en-GB" sz="1820">
                <a:solidFill>
                  <a:schemeClr val="lt1"/>
                </a:solidFill>
              </a:rPr>
              <a:t>Michelle Angela Thena		(535200020)</a:t>
            </a:r>
            <a:endParaRPr sz="1820">
              <a:solidFill>
                <a:schemeClr val="lt1"/>
              </a:solidFill>
            </a:endParaRPr>
          </a:p>
          <a:p>
            <a:pPr indent="0" lvl="0" marL="0" rtl="0" algn="l">
              <a:lnSpc>
                <a:spcPct val="80000"/>
              </a:lnSpc>
              <a:spcBef>
                <a:spcPts val="0"/>
              </a:spcBef>
              <a:spcAft>
                <a:spcPts val="0"/>
              </a:spcAft>
              <a:buSzPts val="770"/>
              <a:buNone/>
            </a:pPr>
            <a:r>
              <a:rPr lang="en-GB" sz="1820">
                <a:solidFill>
                  <a:schemeClr val="lt1"/>
                </a:solidFill>
              </a:rPr>
              <a:t>Nikita Siswadi				(535200029)</a:t>
            </a:r>
            <a:endParaRPr sz="1820">
              <a:solidFill>
                <a:schemeClr val="lt1"/>
              </a:solidFill>
            </a:endParaRPr>
          </a:p>
          <a:p>
            <a:pPr indent="0" lvl="0" marL="0" rtl="0" algn="l">
              <a:lnSpc>
                <a:spcPct val="80000"/>
              </a:lnSpc>
              <a:spcBef>
                <a:spcPts val="0"/>
              </a:spcBef>
              <a:spcAft>
                <a:spcPts val="0"/>
              </a:spcAft>
              <a:buSzPts val="770"/>
              <a:buNone/>
            </a:pPr>
            <a:r>
              <a:rPr lang="en-GB" sz="1820">
                <a:solidFill>
                  <a:schemeClr val="lt1"/>
                </a:solidFill>
              </a:rPr>
              <a:t>Brian Wijaya					(535200069)</a:t>
            </a:r>
            <a:endParaRPr sz="1820">
              <a:solidFill>
                <a:schemeClr val="lt1"/>
              </a:solidFill>
            </a:endParaRPr>
          </a:p>
          <a:p>
            <a:pPr indent="0" lvl="0" marL="0" rtl="0" algn="l">
              <a:lnSpc>
                <a:spcPct val="80000"/>
              </a:lnSpc>
              <a:spcBef>
                <a:spcPts val="0"/>
              </a:spcBef>
              <a:spcAft>
                <a:spcPts val="0"/>
              </a:spcAft>
              <a:buSzPts val="770"/>
              <a:buNone/>
            </a:pPr>
            <a:r>
              <a:rPr lang="en-GB" sz="1820">
                <a:solidFill>
                  <a:schemeClr val="lt1"/>
                </a:solidFill>
              </a:rPr>
              <a:t>Erwin Surya Effendy			(535200075)</a:t>
            </a:r>
            <a:endParaRPr sz="1820">
              <a:solidFill>
                <a:schemeClr val="lt1"/>
              </a:solidFill>
            </a:endParaRPr>
          </a:p>
        </p:txBody>
      </p:sp>
      <p:pic>
        <p:nvPicPr>
          <p:cNvPr id="66" name="Google Shape;66;p13"/>
          <p:cNvPicPr preferRelativeResize="0"/>
          <p:nvPr/>
        </p:nvPicPr>
        <p:blipFill>
          <a:blip r:embed="rId3">
            <a:alphaModFix/>
          </a:blip>
          <a:stretch>
            <a:fillRect/>
          </a:stretch>
        </p:blipFill>
        <p:spPr>
          <a:xfrm>
            <a:off x="174475" y="359580"/>
            <a:ext cx="1665870" cy="1679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2.6 Assumptions and Dependencies</a:t>
            </a:r>
            <a:endParaRPr/>
          </a:p>
        </p:txBody>
      </p:sp>
      <p:sp>
        <p:nvSpPr>
          <p:cNvPr id="125" name="Google Shape;125;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berbagi pengalaman yang bisa di dapat saat liburan di lampung.</a:t>
            </a:r>
            <a:endParaRPr/>
          </a:p>
          <a:p>
            <a:pPr indent="-311150" lvl="0" marL="457200" rtl="0" algn="l">
              <a:spcBef>
                <a:spcPts val="0"/>
              </a:spcBef>
              <a:spcAft>
                <a:spcPts val="0"/>
              </a:spcAft>
              <a:buSzPts val="1300"/>
              <a:buChar char="●"/>
            </a:pPr>
            <a:r>
              <a:rPr lang="en-GB"/>
              <a:t>berbagi pikiran.</a:t>
            </a:r>
            <a:endParaRPr/>
          </a:p>
          <a:p>
            <a:pPr indent="-311150" lvl="0" marL="457200" rtl="0" algn="l">
              <a:spcBef>
                <a:spcPts val="0"/>
              </a:spcBef>
              <a:spcAft>
                <a:spcPts val="0"/>
              </a:spcAft>
              <a:buSzPts val="1300"/>
              <a:buChar char="●"/>
            </a:pPr>
            <a:r>
              <a:rPr lang="en-GB"/>
              <a:t>merencanakan perjalanan liburan .</a:t>
            </a:r>
            <a:endParaRPr/>
          </a:p>
          <a:p>
            <a:pPr indent="0" lvl="0" marL="0" rtl="0" algn="l">
              <a:spcBef>
                <a:spcPts val="1200"/>
              </a:spcBef>
              <a:spcAft>
                <a:spcPts val="1200"/>
              </a:spcAft>
              <a:buNone/>
            </a:pPr>
            <a:r>
              <a:rPr lang="en-GB"/>
              <a:t>Dari asumsi di atas, kami mendesain aplikasi web Liburan Yuks! sebagai web yang mudah digunakan oleh pengguna dari berbagai kalangan usia.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Bab 3 : Software D</a:t>
            </a:r>
            <a:r>
              <a:rPr lang="en-GB"/>
              <a:t>esign</a:t>
            </a:r>
            <a:endParaRPr/>
          </a:p>
        </p:txBody>
      </p:sp>
      <p:sp>
        <p:nvSpPr>
          <p:cNvPr id="131" name="Google Shape;131;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00">
                <a:solidFill>
                  <a:schemeClr val="dk1"/>
                </a:solidFill>
                <a:latin typeface="Merriweather"/>
                <a:ea typeface="Merriweather"/>
                <a:cs typeface="Merriweather"/>
                <a:sym typeface="Merriweather"/>
              </a:rPr>
              <a:t>3.1 Kebutuhan Fungsional</a:t>
            </a:r>
            <a:endParaRPr sz="2800">
              <a:solidFill>
                <a:schemeClr val="dk1"/>
              </a:solidFill>
              <a:latin typeface="Merriweather"/>
              <a:ea typeface="Merriweather"/>
              <a:cs typeface="Merriweather"/>
              <a:sym typeface="Merriweather"/>
            </a:endParaRPr>
          </a:p>
          <a:p>
            <a:pPr indent="0" lvl="0" marL="0" rtl="0" algn="l">
              <a:spcBef>
                <a:spcPts val="1200"/>
              </a:spcBef>
              <a:spcAft>
                <a:spcPts val="0"/>
              </a:spcAft>
              <a:buNone/>
            </a:pPr>
            <a:r>
              <a:rPr lang="en-GB" sz="2800">
                <a:solidFill>
                  <a:schemeClr val="dk1"/>
                </a:solidFill>
                <a:latin typeface="Merriweather"/>
                <a:ea typeface="Merriweather"/>
                <a:cs typeface="Merriweather"/>
                <a:sym typeface="Merriweather"/>
              </a:rPr>
              <a:t>3.2 Kebutuhan Interface</a:t>
            </a:r>
            <a:endParaRPr sz="2800">
              <a:solidFill>
                <a:schemeClr val="dk1"/>
              </a:solidFill>
              <a:latin typeface="Merriweather"/>
              <a:ea typeface="Merriweather"/>
              <a:cs typeface="Merriweather"/>
              <a:sym typeface="Merriweather"/>
            </a:endParaRPr>
          </a:p>
          <a:p>
            <a:pPr indent="0" lvl="0" marL="0" rtl="0" algn="l">
              <a:spcBef>
                <a:spcPts val="1200"/>
              </a:spcBef>
              <a:spcAft>
                <a:spcPts val="1200"/>
              </a:spcAft>
              <a:buNone/>
            </a:pPr>
            <a:r>
              <a:rPr lang="en-GB" sz="2800">
                <a:solidFill>
                  <a:schemeClr val="dk1"/>
                </a:solidFill>
                <a:latin typeface="Merriweather"/>
                <a:ea typeface="Merriweather"/>
                <a:cs typeface="Merriweather"/>
                <a:sym typeface="Merriweather"/>
              </a:rPr>
              <a:t>3.3 Model Data</a:t>
            </a:r>
            <a:endParaRPr sz="2800">
              <a:solidFill>
                <a:schemeClr val="dk1"/>
              </a:solidFill>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3.1 Kebutuhan Fungsional</a:t>
            </a:r>
            <a:endParaRPr/>
          </a:p>
        </p:txBody>
      </p:sp>
      <p:graphicFrame>
        <p:nvGraphicFramePr>
          <p:cNvPr id="137" name="Google Shape;137;p24"/>
          <p:cNvGraphicFramePr/>
          <p:nvPr/>
        </p:nvGraphicFramePr>
        <p:xfrm>
          <a:off x="1390650" y="1316350"/>
          <a:ext cx="3000000" cy="3000000"/>
        </p:xfrm>
        <a:graphic>
          <a:graphicData uri="http://schemas.openxmlformats.org/drawingml/2006/table">
            <a:tbl>
              <a:tblPr>
                <a:noFill/>
                <a:tableStyleId>{8328D75A-E303-406E-9A9B-6C754BBE6959}</a:tableStyleId>
              </a:tblPr>
              <a:tblGrid>
                <a:gridCol w="2667000"/>
                <a:gridCol w="3695700"/>
              </a:tblGrid>
              <a:tr h="180975">
                <a:tc>
                  <a:txBody>
                    <a:bodyPr/>
                    <a:lstStyle/>
                    <a:p>
                      <a:pPr indent="0" lvl="0" marL="0" rtl="0" algn="l">
                        <a:lnSpc>
                          <a:spcPct val="115000"/>
                        </a:lnSpc>
                        <a:spcBef>
                          <a:spcPts val="0"/>
                        </a:spcBef>
                        <a:spcAft>
                          <a:spcPts val="0"/>
                        </a:spcAft>
                        <a:buNone/>
                      </a:pPr>
                      <a:r>
                        <a:rPr lang="en-GB"/>
                        <a:t>Kebutuhan</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a:t>Penjelasan</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GB"/>
                        <a:t>Website dapat menampilkan informasi tempat wisata</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a:t>Pada menu Destination yang ada pada dashboard atau menu utama terdapat informasi mengenai tempat wisata</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GB"/>
                        <a:t>Website dapat menampilkan informasi masakan khas</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a:t>Pada menu Cuisine yang ada pada dashboard atau menu utama terdapat informasi mengenai masakan khas daerah Lampung</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875">
                <a:tc>
                  <a:txBody>
                    <a:bodyPr/>
                    <a:lstStyle/>
                    <a:p>
                      <a:pPr indent="0" lvl="0" marL="0" rtl="0" algn="l">
                        <a:lnSpc>
                          <a:spcPct val="115000"/>
                        </a:lnSpc>
                        <a:spcBef>
                          <a:spcPts val="0"/>
                        </a:spcBef>
                        <a:spcAft>
                          <a:spcPts val="0"/>
                        </a:spcAft>
                        <a:buNone/>
                      </a:pPr>
                      <a:r>
                        <a:rPr lang="en-GB"/>
                        <a:t>Website dapat menampilkan informasi tempat hiburan</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a:t>Pada menu Entertainment yang ada pada dashboard atau menu utama terdapat informasi mengenai tempat hiburan di daerah Lampung</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3.1 Kebutuhan Fungsional</a:t>
            </a:r>
            <a:endParaRPr/>
          </a:p>
        </p:txBody>
      </p:sp>
      <p:graphicFrame>
        <p:nvGraphicFramePr>
          <p:cNvPr id="143" name="Google Shape;143;p25"/>
          <p:cNvGraphicFramePr/>
          <p:nvPr/>
        </p:nvGraphicFramePr>
        <p:xfrm>
          <a:off x="1390650" y="1599500"/>
          <a:ext cx="3000000" cy="3000000"/>
        </p:xfrm>
        <a:graphic>
          <a:graphicData uri="http://schemas.openxmlformats.org/drawingml/2006/table">
            <a:tbl>
              <a:tblPr>
                <a:noFill/>
                <a:tableStyleId>{8328D75A-E303-406E-9A9B-6C754BBE6959}</a:tableStyleId>
              </a:tblPr>
              <a:tblGrid>
                <a:gridCol w="2667000"/>
                <a:gridCol w="3695700"/>
              </a:tblGrid>
              <a:tr h="523875">
                <a:tc>
                  <a:txBody>
                    <a:bodyPr/>
                    <a:lstStyle/>
                    <a:p>
                      <a:pPr indent="0" lvl="0" marL="0" rtl="0" algn="l">
                        <a:lnSpc>
                          <a:spcPct val="115000"/>
                        </a:lnSpc>
                        <a:spcBef>
                          <a:spcPts val="0"/>
                        </a:spcBef>
                        <a:spcAft>
                          <a:spcPts val="0"/>
                        </a:spcAft>
                        <a:buNone/>
                      </a:pPr>
                      <a:r>
                        <a:rPr lang="en-GB"/>
                        <a:t>Website dapat menampilkan informasi tempat penginapan</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a:t>Pada menu Lodging yang ada pada dashboard atau menu utama terdapat informasi mengenai tempat penginapan di daerah Lampung</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GB" sz="1100"/>
                        <a:t>Website dapat menampilkan </a:t>
                      </a:r>
                      <a:r>
                        <a:rPr i="1" lang="en-GB" sz="1100"/>
                        <a:t>form</a:t>
                      </a:r>
                      <a:r>
                        <a:rPr lang="en-GB" sz="1100"/>
                        <a:t> </a:t>
                      </a:r>
                      <a:r>
                        <a:rPr i="1" lang="en-GB" sz="1100"/>
                        <a:t>sign in</a:t>
                      </a:r>
                      <a:endParaRPr i="1"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t>Pengguna yang telah terdaftar dapat melakukan </a:t>
                      </a:r>
                      <a:r>
                        <a:rPr i="1" lang="en-GB" sz="1100"/>
                        <a:t>sign in</a:t>
                      </a:r>
                      <a:r>
                        <a:rPr lang="en-GB" sz="1100"/>
                        <a:t> sehingga perangkat lunak perlu menampilkan </a:t>
                      </a:r>
                      <a:r>
                        <a:rPr i="1" lang="en-GB" sz="1100"/>
                        <a:t>form</a:t>
                      </a:r>
                      <a:r>
                        <a:rPr lang="en-GB" sz="1100"/>
                        <a:t> </a:t>
                      </a:r>
                      <a:r>
                        <a:rPr i="1" lang="en-GB" sz="1100"/>
                        <a:t>sign in</a:t>
                      </a:r>
                      <a:endParaRPr i="1"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GB" sz="1100"/>
                        <a:t>Website dapat menampilkan </a:t>
                      </a:r>
                      <a:r>
                        <a:rPr i="1" lang="en-GB" sz="1100"/>
                        <a:t>form</a:t>
                      </a:r>
                      <a:r>
                        <a:rPr lang="en-GB" sz="1100"/>
                        <a:t> </a:t>
                      </a:r>
                      <a:r>
                        <a:rPr i="1" lang="en-GB" sz="1100"/>
                        <a:t>register</a:t>
                      </a:r>
                      <a:endParaRPr i="1"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GB" sz="1100"/>
                        <a:t>Form register</a:t>
                      </a:r>
                      <a:r>
                        <a:rPr lang="en-GB" sz="1100"/>
                        <a:t> pendaftaran ditampilkan saat pengguna melakukan pendaftaran sebagai pembeli</a:t>
                      </a:r>
                      <a:endParaRPr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875">
                <a:tc>
                  <a:txBody>
                    <a:bodyPr/>
                    <a:lstStyle/>
                    <a:p>
                      <a:pPr indent="0" lvl="0" marL="0" rtl="0" algn="l">
                        <a:lnSpc>
                          <a:spcPct val="115000"/>
                        </a:lnSpc>
                        <a:spcBef>
                          <a:spcPts val="0"/>
                        </a:spcBef>
                        <a:spcAft>
                          <a:spcPts val="0"/>
                        </a:spcAft>
                        <a:buNone/>
                      </a:pPr>
                      <a:r>
                        <a:rPr lang="en-GB"/>
                        <a:t>Website dapat menampilkan detail informasi tempat wisata</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GB" sz="1100"/>
                        <a:t>Page</a:t>
                      </a:r>
                      <a:r>
                        <a:rPr lang="en-GB" sz="1100"/>
                        <a:t> informasi </a:t>
                      </a:r>
                      <a:r>
                        <a:rPr i="1" lang="en-GB" sz="1100"/>
                        <a:t>Destination</a:t>
                      </a:r>
                      <a:r>
                        <a:rPr lang="en-GB" sz="1100"/>
                        <a:t> dapat menampilkan detail informasi tempat wisata yang diinginkan dengan menekan tombol To Go pada masing-masing informasi nama tempat</a:t>
                      </a:r>
                      <a:endParaRPr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3.1 Kebutuhan Fungsional</a:t>
            </a:r>
            <a:endParaRPr/>
          </a:p>
        </p:txBody>
      </p:sp>
      <p:graphicFrame>
        <p:nvGraphicFramePr>
          <p:cNvPr id="149" name="Google Shape;149;p26"/>
          <p:cNvGraphicFramePr/>
          <p:nvPr/>
        </p:nvGraphicFramePr>
        <p:xfrm>
          <a:off x="1390650" y="1473675"/>
          <a:ext cx="3000000" cy="3000000"/>
        </p:xfrm>
        <a:graphic>
          <a:graphicData uri="http://schemas.openxmlformats.org/drawingml/2006/table">
            <a:tbl>
              <a:tblPr>
                <a:noFill/>
                <a:tableStyleId>{8328D75A-E303-406E-9A9B-6C754BBE6959}</a:tableStyleId>
              </a:tblPr>
              <a:tblGrid>
                <a:gridCol w="2667000"/>
                <a:gridCol w="3695700"/>
              </a:tblGrid>
              <a:tr h="523875">
                <a:tc>
                  <a:txBody>
                    <a:bodyPr/>
                    <a:lstStyle/>
                    <a:p>
                      <a:pPr indent="0" lvl="0" marL="0" rtl="0" algn="l">
                        <a:lnSpc>
                          <a:spcPct val="115000"/>
                        </a:lnSpc>
                        <a:spcBef>
                          <a:spcPts val="0"/>
                        </a:spcBef>
                        <a:spcAft>
                          <a:spcPts val="0"/>
                        </a:spcAft>
                        <a:buNone/>
                      </a:pPr>
                      <a:r>
                        <a:rPr lang="en-GB"/>
                        <a:t>Website dapat menampilkan detail informasi masakan khas</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GB" sz="1100"/>
                        <a:t>Page</a:t>
                      </a:r>
                      <a:r>
                        <a:rPr lang="en-GB" sz="1100"/>
                        <a:t> informasi Cuisine dapat menampilkan detail informasi tempat wisata yang diinginkan dengan menekan tombol To Go pada masing-masing informasi masakan khas</a:t>
                      </a:r>
                      <a:endParaRPr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875">
                <a:tc>
                  <a:txBody>
                    <a:bodyPr/>
                    <a:lstStyle/>
                    <a:p>
                      <a:pPr indent="0" lvl="0" marL="0" rtl="0" algn="l">
                        <a:lnSpc>
                          <a:spcPct val="115000"/>
                        </a:lnSpc>
                        <a:spcBef>
                          <a:spcPts val="0"/>
                        </a:spcBef>
                        <a:spcAft>
                          <a:spcPts val="0"/>
                        </a:spcAft>
                        <a:buNone/>
                      </a:pPr>
                      <a:r>
                        <a:rPr lang="en-GB"/>
                        <a:t>Website dapat menampilkan detail informasi tempat hiburan</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GB" sz="1100"/>
                        <a:t>Page</a:t>
                      </a:r>
                      <a:r>
                        <a:rPr lang="en-GB" sz="1100"/>
                        <a:t> informasi </a:t>
                      </a:r>
                      <a:r>
                        <a:rPr i="1" lang="en-GB" sz="1100"/>
                        <a:t>Entertainment</a:t>
                      </a:r>
                      <a:r>
                        <a:rPr lang="en-GB" sz="1100"/>
                        <a:t> dapat menampilkan detail informasi tempat hiburan yang diinginkan dengan menekan tombol To Go pada masing-masing informasi tempat hiburan</a:t>
                      </a:r>
                      <a:endParaRPr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875">
                <a:tc>
                  <a:txBody>
                    <a:bodyPr/>
                    <a:lstStyle/>
                    <a:p>
                      <a:pPr indent="0" lvl="0" marL="0" rtl="0" algn="l">
                        <a:lnSpc>
                          <a:spcPct val="115000"/>
                        </a:lnSpc>
                        <a:spcBef>
                          <a:spcPts val="0"/>
                        </a:spcBef>
                        <a:spcAft>
                          <a:spcPts val="0"/>
                        </a:spcAft>
                        <a:buNone/>
                      </a:pPr>
                      <a:r>
                        <a:rPr lang="en-GB"/>
                        <a:t>Website dapat menampilkan detail informasi tempat penginapan</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GB" sz="1100"/>
                        <a:t>Page</a:t>
                      </a:r>
                      <a:r>
                        <a:rPr lang="en-GB" sz="1100"/>
                        <a:t> informasi </a:t>
                      </a:r>
                      <a:r>
                        <a:rPr i="1" lang="en-GB" sz="1100"/>
                        <a:t>Lodging</a:t>
                      </a:r>
                      <a:r>
                        <a:rPr lang="en-GB" sz="1100"/>
                        <a:t> dapat menampilkan detail informasi tempat hiburan yang diinginkan dengan menekan tombol To Go pada masing-masing informasi tempat penginapan</a:t>
                      </a:r>
                      <a:endParaRPr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GB" sz="1100"/>
                        <a:t>Website dapat menerima masukkan dari </a:t>
                      </a:r>
                      <a:r>
                        <a:rPr i="1" lang="en-GB" sz="1100"/>
                        <a:t>user</a:t>
                      </a:r>
                      <a:r>
                        <a:rPr lang="en-GB" sz="1100"/>
                        <a:t>, berupa komentar</a:t>
                      </a:r>
                      <a:endParaRPr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t>Data komentar yang dimasukkan oleh pengguna dapat diterima oleh </a:t>
                      </a:r>
                      <a:r>
                        <a:rPr i="1" lang="en-GB" sz="1100"/>
                        <a:t>database</a:t>
                      </a:r>
                      <a:endParaRPr i="1"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3.1 Kebutuhan Fungsional</a:t>
            </a:r>
            <a:endParaRPr/>
          </a:p>
        </p:txBody>
      </p:sp>
      <p:graphicFrame>
        <p:nvGraphicFramePr>
          <p:cNvPr id="155" name="Google Shape;155;p27"/>
          <p:cNvGraphicFramePr/>
          <p:nvPr/>
        </p:nvGraphicFramePr>
        <p:xfrm>
          <a:off x="1390675" y="1316375"/>
          <a:ext cx="3000000" cy="3000000"/>
        </p:xfrm>
        <a:graphic>
          <a:graphicData uri="http://schemas.openxmlformats.org/drawingml/2006/table">
            <a:tbl>
              <a:tblPr>
                <a:noFill/>
                <a:tableStyleId>{8328D75A-E303-406E-9A9B-6C754BBE6959}</a:tableStyleId>
              </a:tblPr>
              <a:tblGrid>
                <a:gridCol w="2667000"/>
                <a:gridCol w="3695700"/>
              </a:tblGrid>
              <a:tr h="352425">
                <a:tc>
                  <a:txBody>
                    <a:bodyPr/>
                    <a:lstStyle/>
                    <a:p>
                      <a:pPr indent="0" lvl="0" marL="0" rtl="0" algn="l">
                        <a:lnSpc>
                          <a:spcPct val="115000"/>
                        </a:lnSpc>
                        <a:spcBef>
                          <a:spcPts val="0"/>
                        </a:spcBef>
                        <a:spcAft>
                          <a:spcPts val="0"/>
                        </a:spcAft>
                        <a:buNone/>
                      </a:pPr>
                      <a:r>
                        <a:rPr lang="en-GB" sz="1100"/>
                        <a:t>Website dapat menampilkan komentar yang telah dimasukkan </a:t>
                      </a:r>
                      <a:r>
                        <a:rPr i="1" lang="en-GB" sz="1100"/>
                        <a:t>user</a:t>
                      </a:r>
                      <a:endParaRPr i="1"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t>Komentar berisi masukkan yang telah diinput user dengan menekan tombol </a:t>
                      </a:r>
                      <a:r>
                        <a:rPr i="1" lang="en-GB" sz="1100"/>
                        <a:t>comment yang telah diterima oleh </a:t>
                      </a:r>
                      <a:r>
                        <a:rPr lang="en-GB" sz="1100"/>
                        <a:t>database</a:t>
                      </a:r>
                      <a:endParaRPr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GB"/>
                        <a:t>Website dapat menyimpan data user</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t>Data </a:t>
                      </a:r>
                      <a:r>
                        <a:rPr i="1" lang="en-GB" sz="1100"/>
                        <a:t>register</a:t>
                      </a:r>
                      <a:r>
                        <a:rPr lang="en-GB" sz="1100"/>
                        <a:t> yang dimasukkan oleh pengguna dapat diterima oleh </a:t>
                      </a:r>
                      <a:r>
                        <a:rPr i="1" lang="en-GB" sz="1100"/>
                        <a:t>database</a:t>
                      </a:r>
                      <a:endParaRPr i="1"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875">
                <a:tc>
                  <a:txBody>
                    <a:bodyPr/>
                    <a:lstStyle/>
                    <a:p>
                      <a:pPr indent="0" lvl="0" marL="0" rtl="0" algn="l">
                        <a:lnSpc>
                          <a:spcPct val="115000"/>
                        </a:lnSpc>
                        <a:spcBef>
                          <a:spcPts val="0"/>
                        </a:spcBef>
                        <a:spcAft>
                          <a:spcPts val="0"/>
                        </a:spcAft>
                        <a:buNone/>
                      </a:pPr>
                      <a:r>
                        <a:rPr lang="en-GB"/>
                        <a:t>Website dapat memperbaharui data-data informasi</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GB" sz="1100"/>
                        <a:t>Developer</a:t>
                      </a:r>
                      <a:r>
                        <a:rPr lang="en-GB" sz="1100"/>
                        <a:t> memiliki akses ke database untuk dapat menambahkan, edit, hapus data-data informasi yang sudah ditampilkan di </a:t>
                      </a:r>
                      <a:r>
                        <a:rPr i="1" lang="en-GB" sz="1100"/>
                        <a:t>website</a:t>
                      </a:r>
                      <a:endParaRPr i="1"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875">
                <a:tc>
                  <a:txBody>
                    <a:bodyPr/>
                    <a:lstStyle/>
                    <a:p>
                      <a:pPr indent="0" lvl="0" marL="0" rtl="0" algn="l">
                        <a:lnSpc>
                          <a:spcPct val="115000"/>
                        </a:lnSpc>
                        <a:spcBef>
                          <a:spcPts val="0"/>
                        </a:spcBef>
                        <a:spcAft>
                          <a:spcPts val="0"/>
                        </a:spcAft>
                        <a:buNone/>
                      </a:pPr>
                      <a:r>
                        <a:rPr lang="en-GB"/>
                        <a:t>Website dapat menambahkan data-data informasi</a:t>
                      </a:r>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t>Jika </a:t>
                      </a:r>
                      <a:r>
                        <a:rPr i="1" lang="en-GB" sz="1100"/>
                        <a:t>login</a:t>
                      </a:r>
                      <a:r>
                        <a:rPr lang="en-GB" sz="1100"/>
                        <a:t> dengan akses admin maka dapat melakukan tambah data dengan klik post + pada </a:t>
                      </a:r>
                      <a:r>
                        <a:rPr i="1" lang="en-GB" sz="1100"/>
                        <a:t>navigation bar</a:t>
                      </a:r>
                      <a:r>
                        <a:rPr lang="en-GB" sz="1100"/>
                        <a:t> data akan tersimpan dan akan ditampilkan pada </a:t>
                      </a:r>
                      <a:r>
                        <a:rPr i="1" lang="en-GB" sz="1100"/>
                        <a:t>website</a:t>
                      </a:r>
                      <a:endParaRPr i="1"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GB" sz="1100"/>
                        <a:t>Website dapat melakukan </a:t>
                      </a:r>
                      <a:r>
                        <a:rPr i="1" lang="en-GB" sz="1100"/>
                        <a:t>logout</a:t>
                      </a:r>
                      <a:r>
                        <a:rPr lang="en-GB" sz="1100"/>
                        <a:t> untuk keluar dari website</a:t>
                      </a:r>
                      <a:endParaRPr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0"/>
                        <a:t>Setelah pengguna melakukan </a:t>
                      </a:r>
                      <a:r>
                        <a:rPr i="1" lang="en-GB" sz="1100"/>
                        <a:t>sign in</a:t>
                      </a:r>
                      <a:r>
                        <a:rPr lang="en-GB" sz="1100"/>
                        <a:t> akan muncul tombol Selamat Datang yang jika di klik akan keluar tombol </a:t>
                      </a:r>
                      <a:r>
                        <a:rPr i="1" lang="en-GB" sz="1100"/>
                        <a:t>log out</a:t>
                      </a:r>
                      <a:endParaRPr i="1" sz="1100"/>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3.2 Kebutuhan Interface</a:t>
            </a:r>
            <a:endParaRPr/>
          </a:p>
        </p:txBody>
      </p:sp>
      <p:sp>
        <p:nvSpPr>
          <p:cNvPr id="161" name="Google Shape;161;p2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Bahasa : JavaScript dan CSS</a:t>
            </a:r>
            <a:endParaRPr/>
          </a:p>
          <a:p>
            <a:pPr indent="0" lvl="0" marL="0" rtl="0" algn="l">
              <a:spcBef>
                <a:spcPts val="1200"/>
              </a:spcBef>
              <a:spcAft>
                <a:spcPts val="1200"/>
              </a:spcAft>
              <a:buNone/>
            </a:pPr>
            <a:r>
              <a:rPr lang="en-GB"/>
              <a:t>IDE : Visual Studio Code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3.3 Model Data</a:t>
            </a:r>
            <a:endParaRPr/>
          </a:p>
        </p:txBody>
      </p:sp>
      <p:sp>
        <p:nvSpPr>
          <p:cNvPr id="167" name="Google Shape;167;p2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Context Diagram</a:t>
            </a:r>
            <a:endParaRPr/>
          </a:p>
          <a:p>
            <a:pPr indent="-311150" lvl="0" marL="457200" rtl="0" algn="l">
              <a:spcBef>
                <a:spcPts val="0"/>
              </a:spcBef>
              <a:spcAft>
                <a:spcPts val="0"/>
              </a:spcAft>
              <a:buSzPts val="1300"/>
              <a:buChar char="●"/>
            </a:pPr>
            <a:r>
              <a:rPr lang="en-GB"/>
              <a:t>Data Flow Diagram</a:t>
            </a:r>
            <a:endParaRPr/>
          </a:p>
          <a:p>
            <a:pPr indent="-311150" lvl="0" marL="457200" rtl="0" algn="l">
              <a:spcBef>
                <a:spcPts val="0"/>
              </a:spcBef>
              <a:spcAft>
                <a:spcPts val="0"/>
              </a:spcAft>
              <a:buSzPts val="1300"/>
              <a:buChar char="●"/>
            </a:pPr>
            <a:r>
              <a:rPr lang="en-GB"/>
              <a:t>Use Case Diagram</a:t>
            </a:r>
            <a:endParaRPr/>
          </a:p>
          <a:p>
            <a:pPr indent="-311150" lvl="0" marL="457200" rtl="0" algn="l">
              <a:spcBef>
                <a:spcPts val="0"/>
              </a:spcBef>
              <a:spcAft>
                <a:spcPts val="0"/>
              </a:spcAft>
              <a:buSzPts val="1300"/>
              <a:buChar char="●"/>
            </a:pPr>
            <a:r>
              <a:rPr lang="en-GB"/>
              <a:t>Activity Diagram</a:t>
            </a:r>
            <a:endParaRPr/>
          </a:p>
          <a:p>
            <a:pPr indent="-298450" lvl="1" marL="914400" rtl="0" algn="l">
              <a:spcBef>
                <a:spcPts val="0"/>
              </a:spcBef>
              <a:spcAft>
                <a:spcPts val="0"/>
              </a:spcAft>
              <a:buSzPts val="1100"/>
              <a:buChar char="○"/>
            </a:pPr>
            <a:r>
              <a:rPr lang="en-GB"/>
              <a:t>Register-Login</a:t>
            </a:r>
            <a:endParaRPr/>
          </a:p>
          <a:p>
            <a:pPr indent="-298450" lvl="1" marL="914400" rtl="0" algn="l">
              <a:spcBef>
                <a:spcPts val="0"/>
              </a:spcBef>
              <a:spcAft>
                <a:spcPts val="0"/>
              </a:spcAft>
              <a:buSzPts val="1100"/>
              <a:buChar char="○"/>
            </a:pPr>
            <a:r>
              <a:rPr lang="en-GB"/>
              <a:t>Login-Admin</a:t>
            </a:r>
            <a:endParaRPr/>
          </a:p>
          <a:p>
            <a:pPr indent="-298450" lvl="1" marL="914400" rtl="0" algn="l">
              <a:spcBef>
                <a:spcPts val="0"/>
              </a:spcBef>
              <a:spcAft>
                <a:spcPts val="0"/>
              </a:spcAft>
              <a:buSzPts val="1100"/>
              <a:buChar char="○"/>
            </a:pPr>
            <a:r>
              <a:rPr lang="en-GB"/>
              <a:t>Menambah Data</a:t>
            </a:r>
            <a:endParaRPr/>
          </a:p>
          <a:p>
            <a:pPr indent="-298450" lvl="1" marL="914400" rtl="0" algn="l">
              <a:spcBef>
                <a:spcPts val="0"/>
              </a:spcBef>
              <a:spcAft>
                <a:spcPts val="0"/>
              </a:spcAft>
              <a:buSzPts val="1100"/>
              <a:buChar char="○"/>
            </a:pPr>
            <a:r>
              <a:rPr lang="en-GB"/>
              <a:t>Menghapus Data</a:t>
            </a:r>
            <a:endParaRPr/>
          </a:p>
          <a:p>
            <a:pPr indent="-298450" lvl="1" marL="914400" rtl="0" algn="l">
              <a:spcBef>
                <a:spcPts val="0"/>
              </a:spcBef>
              <a:spcAft>
                <a:spcPts val="0"/>
              </a:spcAft>
              <a:buSzPts val="1100"/>
              <a:buChar char="○"/>
            </a:pPr>
            <a:r>
              <a:rPr lang="en-GB"/>
              <a:t>Mengubah Data</a:t>
            </a:r>
            <a:endParaRPr/>
          </a:p>
          <a:p>
            <a:pPr indent="-298450" lvl="1" marL="914400" rtl="0" algn="l">
              <a:spcBef>
                <a:spcPts val="0"/>
              </a:spcBef>
              <a:spcAft>
                <a:spcPts val="0"/>
              </a:spcAft>
              <a:buSzPts val="1100"/>
              <a:buChar char="○"/>
            </a:pPr>
            <a:r>
              <a:rPr lang="en-GB"/>
              <a:t>Menampilkan informasi detail</a:t>
            </a:r>
            <a:endParaRPr/>
          </a:p>
          <a:p>
            <a:pPr indent="-298450" lvl="1" marL="914400" rtl="0" algn="l">
              <a:spcBef>
                <a:spcPts val="0"/>
              </a:spcBef>
              <a:spcAft>
                <a:spcPts val="0"/>
              </a:spcAft>
              <a:buSzPts val="1100"/>
              <a:buChar char="○"/>
            </a:pPr>
            <a:r>
              <a:rPr lang="en-GB"/>
              <a:t>Meninggalkan Komentar</a:t>
            </a:r>
            <a:endParaRPr/>
          </a:p>
          <a:p>
            <a:pPr indent="-298450" lvl="1" marL="914400" rtl="0" algn="l">
              <a:spcBef>
                <a:spcPts val="0"/>
              </a:spcBef>
              <a:spcAft>
                <a:spcPts val="0"/>
              </a:spcAft>
              <a:buSzPts val="1100"/>
              <a:buChar char="○"/>
            </a:pPr>
            <a:r>
              <a:rPr lang="en-GB"/>
              <a:t>Logout</a:t>
            </a:r>
            <a:endParaRPr/>
          </a:p>
          <a:p>
            <a:pPr indent="-311150" lvl="0" marL="457200" rtl="0" algn="l">
              <a:spcBef>
                <a:spcPts val="0"/>
              </a:spcBef>
              <a:spcAft>
                <a:spcPts val="0"/>
              </a:spcAft>
              <a:buSzPts val="1300"/>
              <a:buChar char="●"/>
            </a:pPr>
            <a:r>
              <a:rPr lang="en-GB"/>
              <a:t>Sequence Diagram</a:t>
            </a:r>
            <a:endParaRPr/>
          </a:p>
          <a:p>
            <a:pPr indent="-311150" lvl="0" marL="457200" rtl="0" algn="l">
              <a:spcBef>
                <a:spcPts val="0"/>
              </a:spcBef>
              <a:spcAft>
                <a:spcPts val="0"/>
              </a:spcAft>
              <a:buSzPts val="1300"/>
              <a:buChar char="●"/>
            </a:pPr>
            <a:r>
              <a:rPr lang="en-GB"/>
              <a:t>Class Diagram</a:t>
            </a:r>
            <a:endParaRPr/>
          </a:p>
          <a:p>
            <a:pPr indent="-311150" lvl="0" marL="457200" rtl="0" algn="l">
              <a:spcBef>
                <a:spcPts val="0"/>
              </a:spcBef>
              <a:spcAft>
                <a:spcPts val="0"/>
              </a:spcAft>
              <a:buSzPts val="1300"/>
              <a:buChar char="●"/>
            </a:pPr>
            <a:r>
              <a:rPr lang="en-GB"/>
              <a:t>ER Diagram</a:t>
            </a:r>
            <a:endParaRPr/>
          </a:p>
          <a:p>
            <a:pPr indent="-311150" lvl="0" marL="457200" rtl="0" algn="l">
              <a:spcBef>
                <a:spcPts val="0"/>
              </a:spcBef>
              <a:spcAft>
                <a:spcPts val="0"/>
              </a:spcAft>
              <a:buSzPts val="1300"/>
              <a:buChar char="●"/>
            </a:pPr>
            <a:r>
              <a:rPr lang="en-GB"/>
              <a:t>Architectural Design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3.3.1 Context Diagram</a:t>
            </a:r>
            <a:endParaRPr/>
          </a:p>
        </p:txBody>
      </p:sp>
      <p:pic>
        <p:nvPicPr>
          <p:cNvPr id="173" name="Google Shape;173;p30"/>
          <p:cNvPicPr preferRelativeResize="0"/>
          <p:nvPr/>
        </p:nvPicPr>
        <p:blipFill>
          <a:blip r:embed="rId3">
            <a:alphaModFix/>
          </a:blip>
          <a:stretch>
            <a:fillRect/>
          </a:stretch>
        </p:blipFill>
        <p:spPr>
          <a:xfrm>
            <a:off x="1398938" y="89575"/>
            <a:ext cx="6346125" cy="4162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3.3.2 Data Flow Diagram</a:t>
            </a:r>
            <a:endParaRPr/>
          </a:p>
        </p:txBody>
      </p:sp>
      <p:pic>
        <p:nvPicPr>
          <p:cNvPr id="179" name="Google Shape;179;p31"/>
          <p:cNvPicPr preferRelativeResize="0"/>
          <p:nvPr/>
        </p:nvPicPr>
        <p:blipFill>
          <a:blip r:embed="rId3">
            <a:alphaModFix/>
          </a:blip>
          <a:stretch>
            <a:fillRect/>
          </a:stretch>
        </p:blipFill>
        <p:spPr>
          <a:xfrm>
            <a:off x="1487800" y="117525"/>
            <a:ext cx="6168375" cy="417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43200" y="1996350"/>
            <a:ext cx="3706500" cy="115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BAB 1 : Pendahuluan</a:t>
            </a:r>
            <a:endParaRPr/>
          </a:p>
        </p:txBody>
      </p:sp>
      <p:sp>
        <p:nvSpPr>
          <p:cNvPr id="72" name="Google Shape;72;p14"/>
          <p:cNvSpPr txBox="1"/>
          <p:nvPr>
            <p:ph type="title"/>
          </p:nvPr>
        </p:nvSpPr>
        <p:spPr>
          <a:xfrm>
            <a:off x="4572000" y="703075"/>
            <a:ext cx="4393800" cy="197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accent1"/>
                </a:solidFill>
              </a:rPr>
              <a:t>1.1 Tujuan</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rPr lang="en-GB">
                <a:solidFill>
                  <a:schemeClr val="accent1"/>
                </a:solidFill>
              </a:rPr>
              <a:t>1.2 Ruang Lingkup</a:t>
            </a:r>
            <a:endParaRPr>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3.3.3 Use Case Diagram</a:t>
            </a:r>
            <a:endParaRPr/>
          </a:p>
        </p:txBody>
      </p:sp>
      <p:pic>
        <p:nvPicPr>
          <p:cNvPr id="185" name="Google Shape;185;p32"/>
          <p:cNvPicPr preferRelativeResize="0"/>
          <p:nvPr/>
        </p:nvPicPr>
        <p:blipFill>
          <a:blip r:embed="rId3">
            <a:alphaModFix/>
          </a:blip>
          <a:stretch>
            <a:fillRect/>
          </a:stretch>
        </p:blipFill>
        <p:spPr>
          <a:xfrm>
            <a:off x="1457888" y="80975"/>
            <a:ext cx="6228236" cy="4216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000"/>
              </a:spcAft>
              <a:buNone/>
            </a:pPr>
            <a:r>
              <a:rPr lang="en-GB"/>
              <a:t>3.3.4.1 Activity Diagram Register-Login Akun User</a:t>
            </a:r>
            <a:endParaRPr/>
          </a:p>
        </p:txBody>
      </p:sp>
      <p:pic>
        <p:nvPicPr>
          <p:cNvPr id="191" name="Google Shape;191;p33"/>
          <p:cNvPicPr preferRelativeResize="0"/>
          <p:nvPr/>
        </p:nvPicPr>
        <p:blipFill>
          <a:blip r:embed="rId3">
            <a:alphaModFix/>
          </a:blip>
          <a:stretch>
            <a:fillRect/>
          </a:stretch>
        </p:blipFill>
        <p:spPr>
          <a:xfrm>
            <a:off x="2359125" y="89600"/>
            <a:ext cx="4425757" cy="421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000"/>
              </a:spcAft>
              <a:buNone/>
            </a:pPr>
            <a:r>
              <a:rPr lang="en-GB"/>
              <a:t>3.3.4.2 Activity Diagram Login Akun Admin</a:t>
            </a:r>
            <a:endParaRPr/>
          </a:p>
        </p:txBody>
      </p:sp>
      <p:pic>
        <p:nvPicPr>
          <p:cNvPr id="197" name="Google Shape;197;p34"/>
          <p:cNvPicPr preferRelativeResize="0"/>
          <p:nvPr/>
        </p:nvPicPr>
        <p:blipFill>
          <a:blip r:embed="rId3">
            <a:alphaModFix/>
          </a:blip>
          <a:stretch>
            <a:fillRect/>
          </a:stretch>
        </p:blipFill>
        <p:spPr>
          <a:xfrm>
            <a:off x="1884075" y="80950"/>
            <a:ext cx="5375847" cy="4216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000"/>
              </a:spcAft>
              <a:buNone/>
            </a:pPr>
            <a:r>
              <a:rPr lang="en-GB"/>
              <a:t>3.3.4.3 Activity Diagram Menambahkan Data di Database</a:t>
            </a:r>
            <a:endParaRPr/>
          </a:p>
        </p:txBody>
      </p:sp>
      <p:pic>
        <p:nvPicPr>
          <p:cNvPr id="203" name="Google Shape;203;p35"/>
          <p:cNvPicPr preferRelativeResize="0"/>
          <p:nvPr/>
        </p:nvPicPr>
        <p:blipFill>
          <a:blip r:embed="rId3">
            <a:alphaModFix/>
          </a:blip>
          <a:stretch>
            <a:fillRect/>
          </a:stretch>
        </p:blipFill>
        <p:spPr>
          <a:xfrm>
            <a:off x="2331588" y="95250"/>
            <a:ext cx="4480837" cy="4216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000"/>
              </a:spcAft>
              <a:buNone/>
            </a:pPr>
            <a:r>
              <a:rPr lang="en-GB"/>
              <a:t>3.3.4.4 Activity Diagram Menghapus Data di Database</a:t>
            </a:r>
            <a:endParaRPr/>
          </a:p>
        </p:txBody>
      </p:sp>
      <p:pic>
        <p:nvPicPr>
          <p:cNvPr id="209" name="Google Shape;209;p36"/>
          <p:cNvPicPr preferRelativeResize="0"/>
          <p:nvPr/>
        </p:nvPicPr>
        <p:blipFill>
          <a:blip r:embed="rId3">
            <a:alphaModFix/>
          </a:blip>
          <a:stretch>
            <a:fillRect/>
          </a:stretch>
        </p:blipFill>
        <p:spPr>
          <a:xfrm>
            <a:off x="2333563" y="95250"/>
            <a:ext cx="4476884" cy="4216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000"/>
              </a:spcAft>
              <a:buNone/>
            </a:pPr>
            <a:r>
              <a:rPr lang="en-GB"/>
              <a:t>3.3.4.5 Activity Diagram Mengubah Data di Database</a:t>
            </a:r>
            <a:endParaRPr/>
          </a:p>
        </p:txBody>
      </p:sp>
      <p:pic>
        <p:nvPicPr>
          <p:cNvPr id="215" name="Google Shape;215;p37"/>
          <p:cNvPicPr preferRelativeResize="0"/>
          <p:nvPr/>
        </p:nvPicPr>
        <p:blipFill>
          <a:blip r:embed="rId3">
            <a:alphaModFix/>
          </a:blip>
          <a:stretch>
            <a:fillRect/>
          </a:stretch>
        </p:blipFill>
        <p:spPr>
          <a:xfrm>
            <a:off x="2333438" y="53175"/>
            <a:ext cx="4477115" cy="42166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000"/>
              </a:spcAft>
              <a:buNone/>
            </a:pPr>
            <a:r>
              <a:rPr lang="en-GB"/>
              <a:t>3.3.4.6 Activity Diagram Menampilkan Informasi Detail Tempat</a:t>
            </a:r>
            <a:endParaRPr/>
          </a:p>
        </p:txBody>
      </p:sp>
      <p:pic>
        <p:nvPicPr>
          <p:cNvPr id="221" name="Google Shape;221;p38"/>
          <p:cNvPicPr preferRelativeResize="0"/>
          <p:nvPr/>
        </p:nvPicPr>
        <p:blipFill rotWithShape="1">
          <a:blip r:embed="rId3">
            <a:alphaModFix/>
          </a:blip>
          <a:srcRect b="0" l="0" r="4324" t="0"/>
          <a:stretch/>
        </p:blipFill>
        <p:spPr>
          <a:xfrm>
            <a:off x="2414550" y="0"/>
            <a:ext cx="4314900" cy="4372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000"/>
              </a:spcAft>
              <a:buNone/>
            </a:pPr>
            <a:r>
              <a:rPr lang="en-GB"/>
              <a:t>3.3.4.7 Activity Diagram Meninggalkan Komentar pada Kolom Komentar</a:t>
            </a:r>
            <a:endParaRPr/>
          </a:p>
        </p:txBody>
      </p:sp>
      <p:pic>
        <p:nvPicPr>
          <p:cNvPr id="227" name="Google Shape;227;p39"/>
          <p:cNvPicPr preferRelativeResize="0"/>
          <p:nvPr/>
        </p:nvPicPr>
        <p:blipFill>
          <a:blip r:embed="rId3">
            <a:alphaModFix/>
          </a:blip>
          <a:stretch>
            <a:fillRect/>
          </a:stretch>
        </p:blipFill>
        <p:spPr>
          <a:xfrm>
            <a:off x="1756551" y="159400"/>
            <a:ext cx="5630874" cy="3778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000"/>
              </a:spcAft>
              <a:buNone/>
            </a:pPr>
            <a:r>
              <a:rPr lang="en-GB"/>
              <a:t>3.3.4.8 Activity Diagram Logout Akun User</a:t>
            </a:r>
            <a:endParaRPr/>
          </a:p>
        </p:txBody>
      </p:sp>
      <p:pic>
        <p:nvPicPr>
          <p:cNvPr id="233" name="Google Shape;233;p40"/>
          <p:cNvPicPr preferRelativeResize="0"/>
          <p:nvPr/>
        </p:nvPicPr>
        <p:blipFill>
          <a:blip r:embed="rId3">
            <a:alphaModFix/>
          </a:blip>
          <a:stretch>
            <a:fillRect/>
          </a:stretch>
        </p:blipFill>
        <p:spPr>
          <a:xfrm>
            <a:off x="1845650" y="298975"/>
            <a:ext cx="5452675" cy="3669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3.3.5 Sequence Diagram</a:t>
            </a:r>
            <a:endParaRPr/>
          </a:p>
        </p:txBody>
      </p:sp>
      <p:pic>
        <p:nvPicPr>
          <p:cNvPr id="239" name="Google Shape;239;p41"/>
          <p:cNvPicPr preferRelativeResize="0"/>
          <p:nvPr/>
        </p:nvPicPr>
        <p:blipFill>
          <a:blip r:embed="rId3">
            <a:alphaModFix/>
          </a:blip>
          <a:stretch>
            <a:fillRect/>
          </a:stretch>
        </p:blipFill>
        <p:spPr>
          <a:xfrm>
            <a:off x="1409413" y="180300"/>
            <a:ext cx="6325175" cy="399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1.1 Tujuan &amp; 1.2 Ruang Lingkup</a:t>
            </a:r>
            <a:endParaRPr/>
          </a:p>
        </p:txBody>
      </p:sp>
      <p:sp>
        <p:nvSpPr>
          <p:cNvPr id="78" name="Google Shape;78;p1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u="sng"/>
              <a:t>1.1 Tujuan</a:t>
            </a:r>
            <a:endParaRPr b="1" sz="1500" u="sng"/>
          </a:p>
          <a:p>
            <a:pPr indent="0" lvl="0" marL="0" rtl="0" algn="l">
              <a:spcBef>
                <a:spcPts val="1200"/>
              </a:spcBef>
              <a:spcAft>
                <a:spcPts val="1200"/>
              </a:spcAft>
              <a:buNone/>
            </a:pPr>
            <a:r>
              <a:rPr lang="en-GB" sz="1400"/>
              <a:t>Tujuan dari website LiburanYuk adalah untuk memudahkan user dalam mencari informasi lebih rinci tentang daerah wisata yang akan dikunjungi, makanan khas daerah tertentu, lokasi tempat hiburan yang terletak di sekitar daerah tujuan, dan juga lodging place sebagai akomodasi liburan.</a:t>
            </a:r>
            <a:endParaRPr sz="1400"/>
          </a:p>
        </p:txBody>
      </p:sp>
      <p:sp>
        <p:nvSpPr>
          <p:cNvPr id="79" name="Google Shape;79;p1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u="sng"/>
              <a:t>1.2 Ruang Lingkup</a:t>
            </a:r>
            <a:endParaRPr b="1" sz="1500" u="sng"/>
          </a:p>
          <a:p>
            <a:pPr indent="0" lvl="0" marL="0" rtl="0" algn="l">
              <a:spcBef>
                <a:spcPts val="1200"/>
              </a:spcBef>
              <a:spcAft>
                <a:spcPts val="1200"/>
              </a:spcAft>
              <a:buNone/>
            </a:pPr>
            <a:r>
              <a:rPr lang="en-GB" sz="1400"/>
              <a:t>Website ini diperlukan bagi masyarakat yang ingin bepergian ke daerah Lampung tetapi belum mengetahui tempat dan masakan khas yang tepat berdasarkan rekomendasi developer untuk tempat wisata, makanan khas, hiburan, tempat penginapan. Tidak hanya itu user juga bisa membaca informasi detail dari tempat tersebut sehingga bisa mengetahui lebih detail letak dan keadaan dari tempat yang ingin dituju oleh user.</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3.3.6 Class Diagram</a:t>
            </a:r>
            <a:endParaRPr/>
          </a:p>
        </p:txBody>
      </p:sp>
      <p:pic>
        <p:nvPicPr>
          <p:cNvPr id="245" name="Google Shape;245;p42"/>
          <p:cNvPicPr preferRelativeResize="0"/>
          <p:nvPr/>
        </p:nvPicPr>
        <p:blipFill>
          <a:blip r:embed="rId3">
            <a:alphaModFix/>
          </a:blip>
          <a:stretch>
            <a:fillRect/>
          </a:stretch>
        </p:blipFill>
        <p:spPr>
          <a:xfrm>
            <a:off x="1386813" y="0"/>
            <a:ext cx="6370377" cy="4357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3"/>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3.3.7 ER Diagram</a:t>
            </a:r>
            <a:endParaRPr/>
          </a:p>
        </p:txBody>
      </p:sp>
      <p:pic>
        <p:nvPicPr>
          <p:cNvPr id="251" name="Google Shape;251;p43"/>
          <p:cNvPicPr preferRelativeResize="0"/>
          <p:nvPr/>
        </p:nvPicPr>
        <p:blipFill>
          <a:blip r:embed="rId3">
            <a:alphaModFix/>
          </a:blip>
          <a:stretch>
            <a:fillRect/>
          </a:stretch>
        </p:blipFill>
        <p:spPr>
          <a:xfrm>
            <a:off x="1289525" y="264075"/>
            <a:ext cx="6564950" cy="382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4"/>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3.3.8 </a:t>
            </a:r>
            <a:r>
              <a:rPr lang="en-GB"/>
              <a:t>Architectural</a:t>
            </a:r>
            <a:r>
              <a:rPr lang="en-GB"/>
              <a:t> Design</a:t>
            </a:r>
            <a:endParaRPr/>
          </a:p>
        </p:txBody>
      </p:sp>
      <p:pic>
        <p:nvPicPr>
          <p:cNvPr id="257" name="Google Shape;257;p44"/>
          <p:cNvPicPr preferRelativeResize="0"/>
          <p:nvPr/>
        </p:nvPicPr>
        <p:blipFill>
          <a:blip r:embed="rId3">
            <a:alphaModFix/>
          </a:blip>
          <a:stretch>
            <a:fillRect/>
          </a:stretch>
        </p:blipFill>
        <p:spPr>
          <a:xfrm>
            <a:off x="1186650" y="117500"/>
            <a:ext cx="6770708" cy="4216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311725" y="1831200"/>
            <a:ext cx="3706500" cy="148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Bab 4 : OTHER ON FUNCTIONAL REQUIREMENT</a:t>
            </a:r>
            <a:endParaRPr/>
          </a:p>
        </p:txBody>
      </p:sp>
      <p:sp>
        <p:nvSpPr>
          <p:cNvPr id="263" name="Google Shape;263;p45"/>
          <p:cNvSpPr txBox="1"/>
          <p:nvPr>
            <p:ph idx="1" type="body"/>
          </p:nvPr>
        </p:nvSpPr>
        <p:spPr>
          <a:xfrm>
            <a:off x="4797075" y="522450"/>
            <a:ext cx="4166400" cy="4098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sz="2800">
                <a:solidFill>
                  <a:schemeClr val="dk1"/>
                </a:solidFill>
                <a:latin typeface="Merriweather"/>
                <a:ea typeface="Merriweather"/>
                <a:cs typeface="Merriweather"/>
                <a:sym typeface="Merriweather"/>
              </a:rPr>
              <a:t>4</a:t>
            </a:r>
            <a:r>
              <a:rPr lang="en-GB" sz="2800">
                <a:solidFill>
                  <a:schemeClr val="dk1"/>
                </a:solidFill>
                <a:latin typeface="Merriweather"/>
                <a:ea typeface="Merriweather"/>
                <a:cs typeface="Merriweather"/>
                <a:sym typeface="Merriweather"/>
              </a:rPr>
              <a:t>.1 </a:t>
            </a:r>
            <a:r>
              <a:rPr lang="en-GB" sz="2800">
                <a:solidFill>
                  <a:schemeClr val="dk1"/>
                </a:solidFill>
                <a:latin typeface="Merriweather"/>
                <a:ea typeface="Merriweather"/>
                <a:cs typeface="Merriweather"/>
                <a:sym typeface="Merriweather"/>
              </a:rPr>
              <a:t>Performance Requirement</a:t>
            </a:r>
            <a:endParaRPr sz="2800">
              <a:solidFill>
                <a:schemeClr val="dk1"/>
              </a:solidFill>
              <a:latin typeface="Merriweather"/>
              <a:ea typeface="Merriweather"/>
              <a:cs typeface="Merriweather"/>
              <a:sym typeface="Merriweather"/>
            </a:endParaRPr>
          </a:p>
          <a:p>
            <a:pPr indent="0" lvl="0" marL="0" rtl="0" algn="l">
              <a:spcBef>
                <a:spcPts val="1200"/>
              </a:spcBef>
              <a:spcAft>
                <a:spcPts val="0"/>
              </a:spcAft>
              <a:buNone/>
            </a:pPr>
            <a:r>
              <a:rPr lang="en-GB" sz="2800">
                <a:solidFill>
                  <a:schemeClr val="dk1"/>
                </a:solidFill>
                <a:latin typeface="Merriweather"/>
                <a:ea typeface="Merriweather"/>
                <a:cs typeface="Merriweather"/>
                <a:sym typeface="Merriweather"/>
              </a:rPr>
              <a:t>4.2 </a:t>
            </a:r>
            <a:r>
              <a:rPr lang="en-GB" sz="2800">
                <a:solidFill>
                  <a:schemeClr val="dk1"/>
                </a:solidFill>
                <a:latin typeface="Merriweather"/>
                <a:ea typeface="Merriweather"/>
                <a:cs typeface="Merriweather"/>
                <a:sym typeface="Merriweather"/>
              </a:rPr>
              <a:t>Safety Requirement</a:t>
            </a:r>
            <a:endParaRPr sz="2800">
              <a:solidFill>
                <a:schemeClr val="dk1"/>
              </a:solidFill>
              <a:latin typeface="Merriweather"/>
              <a:ea typeface="Merriweather"/>
              <a:cs typeface="Merriweather"/>
              <a:sym typeface="Merriweather"/>
            </a:endParaRPr>
          </a:p>
          <a:p>
            <a:pPr indent="0" lvl="0" marL="0" rtl="0" algn="l">
              <a:spcBef>
                <a:spcPts val="1200"/>
              </a:spcBef>
              <a:spcAft>
                <a:spcPts val="0"/>
              </a:spcAft>
              <a:buNone/>
            </a:pPr>
            <a:r>
              <a:rPr lang="en-GB" sz="2800">
                <a:solidFill>
                  <a:schemeClr val="dk1"/>
                </a:solidFill>
                <a:latin typeface="Merriweather"/>
                <a:ea typeface="Merriweather"/>
                <a:cs typeface="Merriweather"/>
                <a:sym typeface="Merriweather"/>
              </a:rPr>
              <a:t>4.3 </a:t>
            </a:r>
            <a:r>
              <a:rPr lang="en-GB" sz="2800">
                <a:solidFill>
                  <a:schemeClr val="dk1"/>
                </a:solidFill>
                <a:latin typeface="Merriweather"/>
                <a:ea typeface="Merriweather"/>
                <a:cs typeface="Merriweather"/>
                <a:sym typeface="Merriweather"/>
              </a:rPr>
              <a:t>Security Requirement</a:t>
            </a:r>
            <a:endParaRPr sz="2800">
              <a:solidFill>
                <a:schemeClr val="dk1"/>
              </a:solidFill>
              <a:latin typeface="Merriweather"/>
              <a:ea typeface="Merriweather"/>
              <a:cs typeface="Merriweather"/>
              <a:sym typeface="Merriweather"/>
            </a:endParaRPr>
          </a:p>
          <a:p>
            <a:pPr indent="0" lvl="0" marL="0" rtl="0" algn="l">
              <a:spcBef>
                <a:spcPts val="1200"/>
              </a:spcBef>
              <a:spcAft>
                <a:spcPts val="0"/>
              </a:spcAft>
              <a:buNone/>
            </a:pPr>
            <a:r>
              <a:rPr lang="en-GB" sz="2800">
                <a:solidFill>
                  <a:schemeClr val="dk1"/>
                </a:solidFill>
                <a:latin typeface="Merriweather"/>
                <a:ea typeface="Merriweather"/>
                <a:cs typeface="Merriweather"/>
                <a:sym typeface="Merriweather"/>
              </a:rPr>
              <a:t>4.4 </a:t>
            </a:r>
            <a:r>
              <a:rPr lang="en-GB" sz="2800">
                <a:solidFill>
                  <a:schemeClr val="dk1"/>
                </a:solidFill>
                <a:latin typeface="Merriweather"/>
                <a:ea typeface="Merriweather"/>
                <a:cs typeface="Merriweather"/>
                <a:sym typeface="Merriweather"/>
              </a:rPr>
              <a:t>Software Quality Attributes</a:t>
            </a:r>
            <a:endParaRPr sz="2800">
              <a:solidFill>
                <a:schemeClr val="dk1"/>
              </a:solidFill>
              <a:latin typeface="Merriweather"/>
              <a:ea typeface="Merriweather"/>
              <a:cs typeface="Merriweather"/>
              <a:sym typeface="Merriweather"/>
            </a:endParaRPr>
          </a:p>
          <a:p>
            <a:pPr indent="0" lvl="0" marL="0" rtl="0" algn="l">
              <a:spcBef>
                <a:spcPts val="1200"/>
              </a:spcBef>
              <a:spcAft>
                <a:spcPts val="1200"/>
              </a:spcAft>
              <a:buNone/>
            </a:pPr>
            <a:r>
              <a:rPr lang="en-GB" sz="2800">
                <a:solidFill>
                  <a:schemeClr val="dk1"/>
                </a:solidFill>
                <a:latin typeface="Merriweather"/>
                <a:ea typeface="Merriweather"/>
                <a:cs typeface="Merriweather"/>
                <a:sym typeface="Merriweather"/>
              </a:rPr>
              <a:t>4.5 Architectural Design</a:t>
            </a:r>
            <a:endParaRPr sz="2800">
              <a:solidFill>
                <a:schemeClr val="dk1"/>
              </a:solidFill>
              <a:latin typeface="Merriweather"/>
              <a:ea typeface="Merriweather"/>
              <a:cs typeface="Merriweather"/>
              <a:sym typeface="Merriweath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4.1 Performance Requirement</a:t>
            </a:r>
            <a:endParaRPr/>
          </a:p>
        </p:txBody>
      </p:sp>
      <p:sp>
        <p:nvSpPr>
          <p:cNvPr id="269" name="Google Shape;269;p46"/>
          <p:cNvSpPr txBox="1"/>
          <p:nvPr/>
        </p:nvSpPr>
        <p:spPr>
          <a:xfrm>
            <a:off x="311725" y="1476100"/>
            <a:ext cx="8520600" cy="813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GB" sz="1900">
                <a:latin typeface="Times New Roman"/>
                <a:ea typeface="Times New Roman"/>
                <a:cs typeface="Times New Roman"/>
                <a:sym typeface="Times New Roman"/>
              </a:rPr>
              <a:t>Performance Requirement adalah kebutuhan yang menetapkan karakteristik unjuk kerja yang harus dimiliki oleh sistem, misalnya: kecepatan, ketepatan, frekuensi.</a:t>
            </a:r>
            <a:endParaRPr sz="2100">
              <a:latin typeface="Roboto"/>
              <a:ea typeface="Roboto"/>
              <a:cs typeface="Roboto"/>
              <a:sym typeface="Roboto"/>
            </a:endParaRPr>
          </a:p>
        </p:txBody>
      </p:sp>
      <p:sp>
        <p:nvSpPr>
          <p:cNvPr id="270" name="Google Shape;270;p46"/>
          <p:cNvSpPr txBox="1"/>
          <p:nvPr/>
        </p:nvSpPr>
        <p:spPr>
          <a:xfrm>
            <a:off x="248700" y="2430700"/>
            <a:ext cx="8646600" cy="21588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SzPts val="1800"/>
              <a:buAutoNum type="arabicPeriod"/>
            </a:pPr>
            <a:r>
              <a:rPr lang="en-GB" sz="1900">
                <a:latin typeface="Times New Roman"/>
                <a:ea typeface="Times New Roman"/>
                <a:cs typeface="Times New Roman"/>
                <a:sym typeface="Times New Roman"/>
              </a:rPr>
              <a:t>Website harus bisa digunakan kapanpun, dimanapun selama ada jaringan internet.</a:t>
            </a:r>
            <a:endParaRPr sz="1900">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AutoNum type="arabicPeriod"/>
            </a:pPr>
            <a:r>
              <a:rPr lang="en-GB" sz="1900">
                <a:latin typeface="Times New Roman"/>
                <a:ea typeface="Times New Roman"/>
                <a:cs typeface="Times New Roman"/>
                <a:sym typeface="Times New Roman"/>
              </a:rPr>
              <a:t>Website harus bisa mengolah data account user saat register yang ada di database.</a:t>
            </a:r>
            <a:endParaRPr sz="1900">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AutoNum type="arabicPeriod"/>
            </a:pPr>
            <a:r>
              <a:rPr lang="en-GB" sz="1900">
                <a:latin typeface="Times New Roman"/>
                <a:ea typeface="Times New Roman"/>
                <a:cs typeface="Times New Roman"/>
                <a:sym typeface="Times New Roman"/>
              </a:rPr>
              <a:t>Website harus load dan dapat digunakan dalam 3 detik saat jaringan internet stabil.</a:t>
            </a:r>
            <a:endParaRPr sz="1900">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AutoNum type="arabicPeriod"/>
            </a:pPr>
            <a:r>
              <a:rPr lang="en-GB" sz="1900">
                <a:latin typeface="Times New Roman"/>
                <a:ea typeface="Times New Roman"/>
                <a:cs typeface="Times New Roman"/>
                <a:sym typeface="Times New Roman"/>
              </a:rPr>
              <a:t>Website harus bisa mengolah dan menampilkan komentar yang dimasukkan oleh user.</a:t>
            </a:r>
            <a:endParaRPr sz="1900">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AutoNum type="arabicPeriod"/>
            </a:pPr>
            <a:r>
              <a:rPr lang="en-GB" sz="1900">
                <a:latin typeface="Times New Roman"/>
                <a:ea typeface="Times New Roman"/>
                <a:cs typeface="Times New Roman"/>
                <a:sym typeface="Times New Roman"/>
              </a:rPr>
              <a:t>Waktu tanggap penyajian informasi maksimal selama satu menit.</a:t>
            </a:r>
            <a:endParaRPr sz="21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7"/>
          <p:cNvSpPr txBox="1"/>
          <p:nvPr>
            <p:ph type="title"/>
          </p:nvPr>
        </p:nvSpPr>
        <p:spPr>
          <a:xfrm>
            <a:off x="311725" y="2723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4.2 Safety Requirement</a:t>
            </a:r>
            <a:endParaRPr/>
          </a:p>
        </p:txBody>
      </p:sp>
      <p:graphicFrame>
        <p:nvGraphicFramePr>
          <p:cNvPr id="276" name="Google Shape;276;p47"/>
          <p:cNvGraphicFramePr/>
          <p:nvPr/>
        </p:nvGraphicFramePr>
        <p:xfrm>
          <a:off x="311725" y="1263750"/>
          <a:ext cx="3000000" cy="3000000"/>
        </p:xfrm>
        <a:graphic>
          <a:graphicData uri="http://schemas.openxmlformats.org/drawingml/2006/table">
            <a:tbl>
              <a:tblPr>
                <a:noFill/>
                <a:tableStyleId>{EE19C685-F358-4DEF-A000-5D43CCCDD7B7}</a:tableStyleId>
              </a:tblPr>
              <a:tblGrid>
                <a:gridCol w="575175"/>
                <a:gridCol w="2431250"/>
                <a:gridCol w="5514175"/>
              </a:tblGrid>
              <a:tr h="330450">
                <a:tc>
                  <a:txBody>
                    <a:bodyPr/>
                    <a:lstStyle/>
                    <a:p>
                      <a:pPr indent="0" lvl="0" marL="0" rtl="0" algn="ctr">
                        <a:spcBef>
                          <a:spcPts val="0"/>
                        </a:spcBef>
                        <a:spcAft>
                          <a:spcPts val="0"/>
                        </a:spcAft>
                        <a:buNone/>
                      </a:pPr>
                      <a:r>
                        <a:rPr b="1" lang="en-GB">
                          <a:latin typeface="Merriweather"/>
                          <a:ea typeface="Merriweather"/>
                          <a:cs typeface="Merriweather"/>
                          <a:sym typeface="Merriweather"/>
                        </a:rPr>
                        <a:t>No</a:t>
                      </a:r>
                      <a:endParaRPr b="1">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GB">
                          <a:latin typeface="Merriweather"/>
                          <a:ea typeface="Merriweather"/>
                          <a:cs typeface="Merriweather"/>
                          <a:sym typeface="Merriweather"/>
                        </a:rPr>
                        <a:t>Kategori</a:t>
                      </a:r>
                      <a:endParaRPr b="1">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GB">
                          <a:latin typeface="Merriweather"/>
                          <a:ea typeface="Merriweather"/>
                          <a:cs typeface="Merriweather"/>
                          <a:sym typeface="Merriweather"/>
                        </a:rPr>
                        <a:t>Safety Requirement</a:t>
                      </a:r>
                      <a:endParaRPr b="1">
                        <a:latin typeface="Merriweather"/>
                        <a:ea typeface="Merriweather"/>
                        <a:cs typeface="Merriweather"/>
                        <a:sym typeface="Merriweather"/>
                      </a:endParaRPr>
                    </a:p>
                  </a:txBody>
                  <a:tcPr marT="91425" marB="91425" marR="91425" marL="91425"/>
                </a:tc>
              </a:tr>
              <a:tr h="472025">
                <a:tc>
                  <a:txBody>
                    <a:bodyPr/>
                    <a:lstStyle/>
                    <a:p>
                      <a:pPr indent="0" lvl="0" marL="0" rtl="0" algn="l">
                        <a:spcBef>
                          <a:spcPts val="0"/>
                        </a:spcBef>
                        <a:spcAft>
                          <a:spcPts val="0"/>
                        </a:spcAft>
                        <a:buNone/>
                      </a:pPr>
                      <a:r>
                        <a:rPr lang="en-GB">
                          <a:latin typeface="Merriweather"/>
                          <a:ea typeface="Merriweather"/>
                          <a:cs typeface="Merriweather"/>
                          <a:sym typeface="Merriweather"/>
                        </a:rPr>
                        <a:t>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GB">
                          <a:latin typeface="Merriweather"/>
                          <a:ea typeface="Merriweather"/>
                          <a:cs typeface="Merriweather"/>
                          <a:sym typeface="Merriweather"/>
                        </a:rPr>
                        <a:t>Perintah berbahaya</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GB" sz="1200">
                          <a:latin typeface="Merriweather"/>
                          <a:ea typeface="Merriweather"/>
                          <a:cs typeface="Merriweather"/>
                          <a:sym typeface="Merriweather"/>
                        </a:rPr>
                        <a:t>Agen terotorisasi hanya dapat mengeluarkan perintah berbahaya.</a:t>
                      </a:r>
                      <a:endParaRPr>
                        <a:latin typeface="Merriweather"/>
                        <a:ea typeface="Merriweather"/>
                        <a:cs typeface="Merriweather"/>
                        <a:sym typeface="Merriweather"/>
                      </a:endParaRPr>
                    </a:p>
                  </a:txBody>
                  <a:tcPr marT="91425" marB="91425" marR="91425" marL="91425"/>
                </a:tc>
              </a:tr>
              <a:tr h="472025">
                <a:tc>
                  <a:txBody>
                    <a:bodyPr/>
                    <a:lstStyle/>
                    <a:p>
                      <a:pPr indent="0" lvl="0" marL="0" rtl="0" algn="l">
                        <a:spcBef>
                          <a:spcPts val="0"/>
                        </a:spcBef>
                        <a:spcAft>
                          <a:spcPts val="0"/>
                        </a:spcAft>
                        <a:buNone/>
                      </a:pPr>
                      <a:r>
                        <a:rPr lang="en-GB">
                          <a:latin typeface="Merriweather"/>
                          <a:ea typeface="Merriweather"/>
                          <a:cs typeface="Merriweather"/>
                          <a:sym typeface="Merriweather"/>
                        </a:rPr>
                        <a:t>2</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GB">
                          <a:latin typeface="Merriweather"/>
                          <a:ea typeface="Merriweather"/>
                          <a:cs typeface="Merriweather"/>
                          <a:sym typeface="Merriweather"/>
                        </a:rPr>
                        <a:t>Inisialisasi</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i="1" lang="en-GB" sz="1200">
                          <a:latin typeface="Merriweather"/>
                          <a:ea typeface="Merriweather"/>
                          <a:cs typeface="Merriweather"/>
                          <a:sym typeface="Merriweather"/>
                        </a:rPr>
                        <a:t>Software</a:t>
                      </a:r>
                      <a:r>
                        <a:rPr lang="en-GB" sz="1200">
                          <a:latin typeface="Merriweather"/>
                          <a:ea typeface="Merriweather"/>
                          <a:cs typeface="Merriweather"/>
                          <a:sym typeface="Merriweather"/>
                        </a:rPr>
                        <a:t> yang digunakan dalam unit atau komponen yang dapat diganti harus dihentikan dalam keadaan aman.</a:t>
                      </a:r>
                      <a:endParaRPr>
                        <a:latin typeface="Merriweather"/>
                        <a:ea typeface="Merriweather"/>
                        <a:cs typeface="Merriweather"/>
                        <a:sym typeface="Merriweather"/>
                      </a:endParaRPr>
                    </a:p>
                  </a:txBody>
                  <a:tcPr marT="91425" marB="91425" marR="91425" marL="91425"/>
                </a:tc>
              </a:tr>
              <a:tr h="472025">
                <a:tc>
                  <a:txBody>
                    <a:bodyPr/>
                    <a:lstStyle/>
                    <a:p>
                      <a:pPr indent="0" lvl="0" marL="0" rtl="0" algn="l">
                        <a:spcBef>
                          <a:spcPts val="0"/>
                        </a:spcBef>
                        <a:spcAft>
                          <a:spcPts val="0"/>
                        </a:spcAft>
                        <a:buNone/>
                      </a:pPr>
                      <a:r>
                        <a:rPr lang="en-GB">
                          <a:latin typeface="Merriweather"/>
                          <a:ea typeface="Merriweather"/>
                          <a:cs typeface="Merriweather"/>
                          <a:sym typeface="Merriweather"/>
                        </a:rPr>
                        <a:t>3</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GB">
                          <a:latin typeface="Merriweather"/>
                          <a:ea typeface="Merriweather"/>
                          <a:cs typeface="Merriweather"/>
                          <a:sym typeface="Merriweather"/>
                        </a:rPr>
                        <a:t>Manajemen data</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GB" sz="1200">
                          <a:latin typeface="Merriweather"/>
                          <a:ea typeface="Merriweather"/>
                          <a:cs typeface="Merriweather"/>
                          <a:sym typeface="Merriweather"/>
                        </a:rPr>
                        <a:t>Ketika </a:t>
                      </a:r>
                      <a:r>
                        <a:rPr i="1" lang="en-GB" sz="1200">
                          <a:latin typeface="Merriweather"/>
                          <a:ea typeface="Merriweather"/>
                          <a:cs typeface="Merriweather"/>
                          <a:sym typeface="Merriweather"/>
                        </a:rPr>
                        <a:t>user</a:t>
                      </a:r>
                      <a:r>
                        <a:rPr lang="en-GB" sz="1200">
                          <a:latin typeface="Merriweather"/>
                          <a:ea typeface="Merriweather"/>
                          <a:cs typeface="Merriweather"/>
                          <a:sym typeface="Merriweather"/>
                        </a:rPr>
                        <a:t> memasukkan data, </a:t>
                      </a:r>
                      <a:r>
                        <a:rPr i="1" lang="en-GB" sz="1200">
                          <a:latin typeface="Merriweather"/>
                          <a:ea typeface="Merriweather"/>
                          <a:cs typeface="Merriweather"/>
                          <a:sym typeface="Merriweather"/>
                        </a:rPr>
                        <a:t>software</a:t>
                      </a:r>
                      <a:r>
                        <a:rPr lang="en-GB" sz="1200">
                          <a:latin typeface="Merriweather"/>
                          <a:ea typeface="Merriweather"/>
                          <a:cs typeface="Merriweather"/>
                          <a:sym typeface="Merriweather"/>
                        </a:rPr>
                        <a:t> harus menyediakan umpan balik yang terlihat untuk semua tindakan </a:t>
                      </a:r>
                      <a:r>
                        <a:rPr i="1" lang="en-GB" sz="1200">
                          <a:latin typeface="Merriweather"/>
                          <a:ea typeface="Merriweather"/>
                          <a:cs typeface="Merriweather"/>
                          <a:sym typeface="Merriweather"/>
                        </a:rPr>
                        <a:t>user</a:t>
                      </a:r>
                      <a:r>
                        <a:rPr lang="en-GB" sz="1200">
                          <a:latin typeface="Merriweather"/>
                          <a:ea typeface="Merriweather"/>
                          <a:cs typeface="Merriweather"/>
                          <a:sym typeface="Merriweather"/>
                        </a:rPr>
                        <a:t>.</a:t>
                      </a:r>
                      <a:endParaRPr>
                        <a:latin typeface="Merriweather"/>
                        <a:ea typeface="Merriweather"/>
                        <a:cs typeface="Merriweather"/>
                        <a:sym typeface="Merriweather"/>
                      </a:endParaRPr>
                    </a:p>
                  </a:txBody>
                  <a:tcPr marT="91425" marB="91425" marR="91425" marL="91425"/>
                </a:tc>
              </a:tr>
              <a:tr h="472025">
                <a:tc>
                  <a:txBody>
                    <a:bodyPr/>
                    <a:lstStyle/>
                    <a:p>
                      <a:pPr indent="0" lvl="0" marL="0" rtl="0" algn="l">
                        <a:spcBef>
                          <a:spcPts val="0"/>
                        </a:spcBef>
                        <a:spcAft>
                          <a:spcPts val="0"/>
                        </a:spcAft>
                        <a:buNone/>
                      </a:pPr>
                      <a:r>
                        <a:rPr lang="en-GB">
                          <a:latin typeface="Merriweather"/>
                          <a:ea typeface="Merriweather"/>
                          <a:cs typeface="Merriweather"/>
                          <a:sym typeface="Merriweather"/>
                        </a:rPr>
                        <a:t>4</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GB">
                          <a:latin typeface="Merriweather"/>
                          <a:ea typeface="Merriweather"/>
                          <a:cs typeface="Merriweather"/>
                          <a:sym typeface="Merriweather"/>
                        </a:rPr>
                        <a:t>Hubungan manusia dengan mesin</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GB" sz="1200">
                          <a:latin typeface="Merriweather"/>
                          <a:ea typeface="Merriweather"/>
                          <a:cs typeface="Merriweather"/>
                          <a:sym typeface="Merriweather"/>
                        </a:rPr>
                        <a:t>Jika kondisi prasyarat tidak terpenuhi saat menangani perintah berbahaya, software harus menolak perintah. </a:t>
                      </a:r>
                      <a:endParaRPr>
                        <a:latin typeface="Merriweather"/>
                        <a:ea typeface="Merriweather"/>
                        <a:cs typeface="Merriweather"/>
                        <a:sym typeface="Merriweather"/>
                      </a:endParaRPr>
                    </a:p>
                  </a:txBody>
                  <a:tcPr marT="91425" marB="91425" marR="91425" marL="91425"/>
                </a:tc>
              </a:tr>
              <a:tr h="472025">
                <a:tc>
                  <a:txBody>
                    <a:bodyPr/>
                    <a:lstStyle/>
                    <a:p>
                      <a:pPr indent="0" lvl="0" marL="0" rtl="0" algn="l">
                        <a:spcBef>
                          <a:spcPts val="0"/>
                        </a:spcBef>
                        <a:spcAft>
                          <a:spcPts val="0"/>
                        </a:spcAft>
                        <a:buNone/>
                      </a:pPr>
                      <a:r>
                        <a:rPr lang="en-GB">
                          <a:latin typeface="Merriweather"/>
                          <a:ea typeface="Merriweather"/>
                          <a:cs typeface="Merriweather"/>
                          <a:sym typeface="Merriweather"/>
                        </a:rPr>
                        <a:t>5</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GB">
                          <a:latin typeface="Merriweather"/>
                          <a:ea typeface="Merriweather"/>
                          <a:cs typeface="Merriweather"/>
                          <a:sym typeface="Merriweather"/>
                        </a:rPr>
                        <a:t>Fungsi</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GB" sz="1200">
                          <a:latin typeface="Merriweather"/>
                          <a:ea typeface="Merriweather"/>
                          <a:cs typeface="Merriweather"/>
                          <a:sym typeface="Merriweather"/>
                        </a:rPr>
                        <a:t>Fungsi berbahaya atau keamanan yang tidak sesuai untuk ditangani oleh orang harus mengadopsi kontol otonom sesuai dengan kekritisannya.</a:t>
                      </a:r>
                      <a:endParaRPr>
                        <a:latin typeface="Merriweather"/>
                        <a:ea typeface="Merriweather"/>
                        <a:cs typeface="Merriweather"/>
                        <a:sym typeface="Merriweather"/>
                      </a:endParaRPr>
                    </a:p>
                  </a:txBody>
                  <a:tcPr marT="91425" marB="91425" marR="91425" marL="91425"/>
                </a:tc>
              </a:tr>
              <a:tr h="472025">
                <a:tc>
                  <a:txBody>
                    <a:bodyPr/>
                    <a:lstStyle/>
                    <a:p>
                      <a:pPr indent="0" lvl="0" marL="0" rtl="0" algn="l">
                        <a:spcBef>
                          <a:spcPts val="0"/>
                        </a:spcBef>
                        <a:spcAft>
                          <a:spcPts val="0"/>
                        </a:spcAft>
                        <a:buNone/>
                      </a:pPr>
                      <a:r>
                        <a:rPr lang="en-GB">
                          <a:latin typeface="Merriweather"/>
                          <a:ea typeface="Merriweather"/>
                          <a:cs typeface="Merriweather"/>
                          <a:sym typeface="Merriweather"/>
                        </a:rPr>
                        <a:t>6</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GB">
                          <a:latin typeface="Merriweather"/>
                          <a:ea typeface="Merriweather"/>
                          <a:cs typeface="Merriweather"/>
                          <a:sym typeface="Merriweather"/>
                        </a:rPr>
                        <a:t>Lain-lainnya</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GB" sz="1200">
                          <a:latin typeface="Merriweather"/>
                          <a:ea typeface="Merriweather"/>
                          <a:cs typeface="Merriweather"/>
                          <a:sym typeface="Merriweather"/>
                        </a:rPr>
                        <a:t>Keadaan </a:t>
                      </a:r>
                      <a:r>
                        <a:rPr i="1" lang="en-GB" sz="1200">
                          <a:latin typeface="Merriweather"/>
                          <a:ea typeface="Merriweather"/>
                          <a:cs typeface="Merriweather"/>
                          <a:sym typeface="Merriweather"/>
                        </a:rPr>
                        <a:t>unsafe</a:t>
                      </a:r>
                      <a:r>
                        <a:rPr lang="en-GB" sz="1200">
                          <a:latin typeface="Merriweather"/>
                          <a:ea typeface="Merriweather"/>
                          <a:cs typeface="Merriweather"/>
                          <a:sym typeface="Merriweather"/>
                        </a:rPr>
                        <a:t> atau tidak aman yang terdeteksi tidak boleh diabaikan oleh sistem.</a:t>
                      </a:r>
                      <a:endParaRPr>
                        <a:latin typeface="Merriweather"/>
                        <a:ea typeface="Merriweather"/>
                        <a:cs typeface="Merriweather"/>
                        <a:sym typeface="Merriweather"/>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4.3 Security Requirement</a:t>
            </a:r>
            <a:endParaRPr/>
          </a:p>
        </p:txBody>
      </p:sp>
      <p:sp>
        <p:nvSpPr>
          <p:cNvPr id="282" name="Google Shape;282;p48"/>
          <p:cNvSpPr txBox="1"/>
          <p:nvPr/>
        </p:nvSpPr>
        <p:spPr>
          <a:xfrm>
            <a:off x="311725" y="1651575"/>
            <a:ext cx="8520600" cy="20550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SzPts val="1800"/>
              <a:buFont typeface="Merriweather"/>
              <a:buAutoNum type="arabicPeriod"/>
            </a:pPr>
            <a:r>
              <a:rPr lang="en-GB" sz="1800">
                <a:latin typeface="Merriweather"/>
                <a:ea typeface="Merriweather"/>
                <a:cs typeface="Merriweather"/>
                <a:sym typeface="Merriweather"/>
              </a:rPr>
              <a:t>Akses penggubahan website hanya dapat dilakukan oleh developer /admin</a:t>
            </a:r>
            <a:endParaRPr sz="1800">
              <a:latin typeface="Merriweather"/>
              <a:ea typeface="Merriweather"/>
              <a:cs typeface="Merriweather"/>
              <a:sym typeface="Merriweather"/>
            </a:endParaRPr>
          </a:p>
          <a:p>
            <a:pPr indent="-342900" lvl="0" marL="457200" rtl="0" algn="just">
              <a:lnSpc>
                <a:spcPct val="115000"/>
              </a:lnSpc>
              <a:spcBef>
                <a:spcPts val="0"/>
              </a:spcBef>
              <a:spcAft>
                <a:spcPts val="0"/>
              </a:spcAft>
              <a:buSzPts val="1800"/>
              <a:buFont typeface="Merriweather"/>
              <a:buAutoNum type="arabicPeriod"/>
            </a:pPr>
            <a:r>
              <a:rPr lang="en-GB" sz="1800">
                <a:latin typeface="Merriweather"/>
                <a:ea typeface="Merriweather"/>
                <a:cs typeface="Merriweather"/>
                <a:sym typeface="Merriweather"/>
              </a:rPr>
              <a:t>Semua password yang tersimpan pada server sudah ter-encrypted, sehingga password tidak dapat diketahui oleh orang lain.</a:t>
            </a:r>
            <a:endParaRPr sz="1800">
              <a:latin typeface="Merriweather"/>
              <a:ea typeface="Merriweather"/>
              <a:cs typeface="Merriweather"/>
              <a:sym typeface="Merriweather"/>
            </a:endParaRPr>
          </a:p>
          <a:p>
            <a:pPr indent="-342900" lvl="0" marL="457200" rtl="0" algn="just">
              <a:lnSpc>
                <a:spcPct val="115000"/>
              </a:lnSpc>
              <a:spcBef>
                <a:spcPts val="0"/>
              </a:spcBef>
              <a:spcAft>
                <a:spcPts val="0"/>
              </a:spcAft>
              <a:buSzPts val="1800"/>
              <a:buFont typeface="Merriweather"/>
              <a:buAutoNum type="arabicPeriod"/>
            </a:pPr>
            <a:r>
              <a:rPr lang="en-GB" sz="1800">
                <a:latin typeface="Merriweather"/>
                <a:ea typeface="Merriweather"/>
                <a:cs typeface="Merriweather"/>
                <a:sym typeface="Merriweather"/>
              </a:rPr>
              <a:t>Data yang tersimpan langsung masuk ke dalam server yang berjalan selama 24 jam penuh.</a:t>
            </a:r>
            <a:endParaRPr sz="1800">
              <a:latin typeface="Merriweather"/>
              <a:ea typeface="Merriweather"/>
              <a:cs typeface="Merriweather"/>
              <a:sym typeface="Merriweath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4.4 Software Quality Atributes</a:t>
            </a:r>
            <a:endParaRPr/>
          </a:p>
        </p:txBody>
      </p:sp>
      <p:sp>
        <p:nvSpPr>
          <p:cNvPr id="288" name="Google Shape;288;p49"/>
          <p:cNvSpPr txBox="1"/>
          <p:nvPr/>
        </p:nvSpPr>
        <p:spPr>
          <a:xfrm>
            <a:off x="311725" y="1470175"/>
            <a:ext cx="8520600" cy="349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GB" sz="1500">
                <a:latin typeface="Merriweather"/>
                <a:ea typeface="Merriweather"/>
                <a:cs typeface="Merriweather"/>
                <a:sym typeface="Merriweather"/>
              </a:rPr>
              <a:t>Graphical user interface dari </a:t>
            </a:r>
            <a:r>
              <a:rPr i="1" lang="en-GB" sz="1500">
                <a:latin typeface="Merriweather"/>
                <a:ea typeface="Merriweather"/>
                <a:cs typeface="Merriweather"/>
                <a:sym typeface="Merriweather"/>
              </a:rPr>
              <a:t>Liburan Yuks! </a:t>
            </a:r>
            <a:r>
              <a:rPr lang="en-GB" sz="1500">
                <a:latin typeface="Merriweather"/>
                <a:ea typeface="Merriweather"/>
                <a:cs typeface="Merriweather"/>
                <a:sym typeface="Merriweather"/>
              </a:rPr>
              <a:t>didesain dengan usabilitas dan sistem navigasi seoptimal mungkin untuk memudahkan user dalam menikmati konten-konten destinasi liburan yang tersedia. UI aplikasi akan ditampilkan secara sederhana namun menarik agar user dapat menjelajahi konten aplikasi yang ada dengan</a:t>
            </a:r>
            <a:r>
              <a:rPr lang="en-GB" sz="1500">
                <a:latin typeface="Merriweather"/>
                <a:ea typeface="Merriweather"/>
                <a:cs typeface="Merriweather"/>
                <a:sym typeface="Merriweather"/>
              </a:rPr>
              <a:t> </a:t>
            </a:r>
            <a:r>
              <a:rPr lang="en-GB" sz="1500">
                <a:latin typeface="Merriweather"/>
                <a:ea typeface="Merriweather"/>
                <a:cs typeface="Merriweather"/>
                <a:sym typeface="Merriweather"/>
              </a:rPr>
              <a:t>nyaman dan lancar tanpa kesulitan apapun.</a:t>
            </a:r>
            <a:endParaRPr sz="1500">
              <a:latin typeface="Merriweather"/>
              <a:ea typeface="Merriweather"/>
              <a:cs typeface="Merriweather"/>
              <a:sym typeface="Merriweather"/>
            </a:endParaRPr>
          </a:p>
          <a:p>
            <a:pPr indent="0" lvl="0" marL="0" rtl="0" algn="just">
              <a:lnSpc>
                <a:spcPct val="115000"/>
              </a:lnSpc>
              <a:spcBef>
                <a:spcPts val="1200"/>
              </a:spcBef>
              <a:spcAft>
                <a:spcPts val="1200"/>
              </a:spcAft>
              <a:buNone/>
            </a:pPr>
            <a:r>
              <a:rPr lang="en-GB" sz="1500">
                <a:latin typeface="Merriweather"/>
                <a:ea typeface="Merriweather"/>
                <a:cs typeface="Merriweather"/>
                <a:sym typeface="Merriweather"/>
              </a:rPr>
              <a:t>Konten-konten yang disajikan dalam aplikasi </a:t>
            </a:r>
            <a:r>
              <a:rPr i="1" lang="en-GB" sz="1500">
                <a:latin typeface="Merriweather"/>
                <a:ea typeface="Merriweather"/>
                <a:cs typeface="Merriweather"/>
                <a:sym typeface="Merriweather"/>
              </a:rPr>
              <a:t>Liburan Yuks! </a:t>
            </a:r>
            <a:r>
              <a:rPr lang="en-GB" sz="1500">
                <a:latin typeface="Merriweather"/>
                <a:ea typeface="Merriweather"/>
                <a:cs typeface="Merriweather"/>
                <a:sym typeface="Merriweather"/>
              </a:rPr>
              <a:t>antara lain, tempat wisata rekomendasi yang memiliki pesona uniknya masing-masing, makanan khas yang lezat, tempat hiburan, dan lodging (tempat menginap) unggulan untuk beristirahat dengan nyaman. Selain dari konten yang sudah disediakan oleh administrator, user yang sudah membuat akun dapat membuat konten wisata liburannya sendiri dan mengunggahnya/upload ke database aplikasi lalu akan ditampilkan di aplikasi </a:t>
            </a:r>
            <a:r>
              <a:rPr i="1" lang="en-GB" sz="1500">
                <a:latin typeface="Merriweather"/>
                <a:ea typeface="Merriweather"/>
                <a:cs typeface="Merriweather"/>
                <a:sym typeface="Merriweather"/>
              </a:rPr>
              <a:t>Liburan Yuks! </a:t>
            </a:r>
            <a:r>
              <a:rPr lang="en-GB" sz="1500">
                <a:latin typeface="Merriweather"/>
                <a:ea typeface="Merriweather"/>
                <a:cs typeface="Merriweather"/>
                <a:sym typeface="Merriweather"/>
              </a:rPr>
              <a:t>untuk dapat diakses dan dibaca oleh user lainnya.</a:t>
            </a:r>
            <a:endParaRPr sz="1500">
              <a:latin typeface="Merriweather"/>
              <a:ea typeface="Merriweather"/>
              <a:cs typeface="Merriweather"/>
              <a:sym typeface="Merriweath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0"/>
          <p:cNvSpPr txBox="1"/>
          <p:nvPr>
            <p:ph type="title"/>
          </p:nvPr>
        </p:nvSpPr>
        <p:spPr>
          <a:xfrm>
            <a:off x="327450" y="1784100"/>
            <a:ext cx="3706500" cy="15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Bab 5 : Jadwal Project (Key Milestone)</a:t>
            </a:r>
            <a:endParaRPr/>
          </a:p>
        </p:txBody>
      </p:sp>
      <p:sp>
        <p:nvSpPr>
          <p:cNvPr id="294" name="Google Shape;294;p50"/>
          <p:cNvSpPr txBox="1"/>
          <p:nvPr>
            <p:ph idx="1" type="body"/>
          </p:nvPr>
        </p:nvSpPr>
        <p:spPr>
          <a:xfrm>
            <a:off x="4797075" y="522450"/>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800">
                <a:solidFill>
                  <a:schemeClr val="dk1"/>
                </a:solidFill>
                <a:latin typeface="Merriweather"/>
                <a:ea typeface="Merriweather"/>
                <a:cs typeface="Merriweather"/>
                <a:sym typeface="Merriweather"/>
              </a:rPr>
              <a:t>5</a:t>
            </a:r>
            <a:r>
              <a:rPr lang="en-GB" sz="2800">
                <a:solidFill>
                  <a:schemeClr val="dk1"/>
                </a:solidFill>
                <a:latin typeface="Merriweather"/>
                <a:ea typeface="Merriweather"/>
                <a:cs typeface="Merriweather"/>
                <a:sym typeface="Merriweather"/>
              </a:rPr>
              <a:t>.1 Sprint Scrumn</a:t>
            </a:r>
            <a:endParaRPr sz="2800">
              <a:solidFill>
                <a:schemeClr val="dk1"/>
              </a:solidFill>
              <a:latin typeface="Merriweather"/>
              <a:ea typeface="Merriweather"/>
              <a:cs typeface="Merriweather"/>
              <a:sym typeface="Merriweath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1"/>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000"/>
              <a:t>5.1 Sprint Scrumn</a:t>
            </a:r>
            <a:endParaRPr sz="2000"/>
          </a:p>
        </p:txBody>
      </p:sp>
      <p:pic>
        <p:nvPicPr>
          <p:cNvPr id="300" name="Google Shape;300;p51"/>
          <p:cNvPicPr preferRelativeResize="0"/>
          <p:nvPr/>
        </p:nvPicPr>
        <p:blipFill rotWithShape="1">
          <a:blip r:embed="rId3">
            <a:alphaModFix/>
          </a:blip>
          <a:srcRect b="0" l="0" r="0" t="10770"/>
          <a:stretch/>
        </p:blipFill>
        <p:spPr>
          <a:xfrm>
            <a:off x="636350" y="561400"/>
            <a:ext cx="7871300" cy="3695979"/>
          </a:xfrm>
          <a:prstGeom prst="rect">
            <a:avLst/>
          </a:prstGeom>
          <a:noFill/>
          <a:ln>
            <a:noFill/>
          </a:ln>
        </p:spPr>
      </p:pic>
      <p:sp>
        <p:nvSpPr>
          <p:cNvPr id="301" name="Google Shape;301;p51"/>
          <p:cNvSpPr txBox="1"/>
          <p:nvPr>
            <p:ph idx="4294967295" type="title"/>
          </p:nvPr>
        </p:nvSpPr>
        <p:spPr>
          <a:xfrm>
            <a:off x="311700" y="123400"/>
            <a:ext cx="3706500" cy="506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2000" u="sng"/>
              <a:t>SPRINT 1 – Product Backlog</a:t>
            </a:r>
            <a:endParaRPr b="1" sz="2000"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25" y="2035800"/>
            <a:ext cx="3706500" cy="107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Bab 2 : Deskripsi Produk</a:t>
            </a:r>
            <a:endParaRPr/>
          </a:p>
        </p:txBody>
      </p:sp>
      <p:sp>
        <p:nvSpPr>
          <p:cNvPr id="85" name="Google Shape;85;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00">
                <a:solidFill>
                  <a:schemeClr val="dk1"/>
                </a:solidFill>
                <a:latin typeface="Merriweather"/>
                <a:ea typeface="Merriweather"/>
                <a:cs typeface="Merriweather"/>
                <a:sym typeface="Merriweather"/>
              </a:rPr>
              <a:t>2</a:t>
            </a:r>
            <a:r>
              <a:rPr lang="en-GB" sz="2800">
                <a:solidFill>
                  <a:schemeClr val="dk1"/>
                </a:solidFill>
                <a:latin typeface="Merriweather"/>
                <a:ea typeface="Merriweather"/>
                <a:cs typeface="Merriweather"/>
                <a:sym typeface="Merriweather"/>
              </a:rPr>
              <a:t>.1.1 Antarmuka Sistem</a:t>
            </a:r>
            <a:endParaRPr sz="2800">
              <a:solidFill>
                <a:schemeClr val="dk1"/>
              </a:solidFill>
              <a:latin typeface="Merriweather"/>
              <a:ea typeface="Merriweather"/>
              <a:cs typeface="Merriweather"/>
              <a:sym typeface="Merriweather"/>
            </a:endParaRPr>
          </a:p>
          <a:p>
            <a:pPr indent="0" lvl="0" marL="0" rtl="0" algn="l">
              <a:spcBef>
                <a:spcPts val="1200"/>
              </a:spcBef>
              <a:spcAft>
                <a:spcPts val="0"/>
              </a:spcAft>
              <a:buNone/>
            </a:pPr>
            <a:r>
              <a:rPr lang="en-GB" sz="2800">
                <a:solidFill>
                  <a:schemeClr val="dk1"/>
                </a:solidFill>
                <a:latin typeface="Merriweather"/>
                <a:ea typeface="Merriweather"/>
                <a:cs typeface="Merriweather"/>
                <a:sym typeface="Merriweather"/>
              </a:rPr>
              <a:t>2.2 Manfaat Produk</a:t>
            </a:r>
            <a:endParaRPr sz="2800">
              <a:solidFill>
                <a:schemeClr val="dk1"/>
              </a:solidFill>
              <a:latin typeface="Merriweather"/>
              <a:ea typeface="Merriweather"/>
              <a:cs typeface="Merriweather"/>
              <a:sym typeface="Merriweather"/>
            </a:endParaRPr>
          </a:p>
          <a:p>
            <a:pPr indent="0" lvl="0" marL="0" rtl="0" algn="l">
              <a:spcBef>
                <a:spcPts val="1200"/>
              </a:spcBef>
              <a:spcAft>
                <a:spcPts val="0"/>
              </a:spcAft>
              <a:buNone/>
            </a:pPr>
            <a:r>
              <a:rPr lang="en-GB" sz="2800">
                <a:solidFill>
                  <a:schemeClr val="dk1"/>
                </a:solidFill>
                <a:latin typeface="Merriweather"/>
                <a:ea typeface="Merriweather"/>
                <a:cs typeface="Merriweather"/>
                <a:sym typeface="Merriweather"/>
              </a:rPr>
              <a:t>2.5 </a:t>
            </a:r>
            <a:r>
              <a:rPr lang="en-GB" sz="2800">
                <a:solidFill>
                  <a:schemeClr val="dk1"/>
                </a:solidFill>
                <a:latin typeface="Merriweather"/>
                <a:ea typeface="Merriweather"/>
                <a:cs typeface="Merriweather"/>
                <a:sym typeface="Merriweather"/>
              </a:rPr>
              <a:t>Constraints</a:t>
            </a:r>
            <a:endParaRPr sz="2800">
              <a:solidFill>
                <a:schemeClr val="dk1"/>
              </a:solidFill>
              <a:latin typeface="Merriweather"/>
              <a:ea typeface="Merriweather"/>
              <a:cs typeface="Merriweather"/>
              <a:sym typeface="Merriweather"/>
            </a:endParaRPr>
          </a:p>
          <a:p>
            <a:pPr indent="0" lvl="0" marL="0" rtl="0" algn="l">
              <a:spcBef>
                <a:spcPts val="1200"/>
              </a:spcBef>
              <a:spcAft>
                <a:spcPts val="1200"/>
              </a:spcAft>
              <a:buNone/>
            </a:pPr>
            <a:r>
              <a:rPr lang="en-GB" sz="2800">
                <a:solidFill>
                  <a:schemeClr val="dk1"/>
                </a:solidFill>
                <a:latin typeface="Merriweather"/>
                <a:ea typeface="Merriweather"/>
                <a:cs typeface="Merriweather"/>
                <a:sym typeface="Merriweather"/>
              </a:rPr>
              <a:t>2.6 Assumptions and Dependencies</a:t>
            </a:r>
            <a:endParaRPr sz="2800">
              <a:solidFill>
                <a:schemeClr val="dk1"/>
              </a:solidFill>
              <a:latin typeface="Merriweather"/>
              <a:ea typeface="Merriweather"/>
              <a:cs typeface="Merriweather"/>
              <a:sym typeface="Merriweath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GB" sz="2000"/>
              <a:t>5.1 Sprint Scrumn</a:t>
            </a:r>
            <a:endParaRPr/>
          </a:p>
        </p:txBody>
      </p:sp>
      <p:pic>
        <p:nvPicPr>
          <p:cNvPr id="307" name="Google Shape;307;p52"/>
          <p:cNvPicPr preferRelativeResize="0"/>
          <p:nvPr/>
        </p:nvPicPr>
        <p:blipFill>
          <a:blip r:embed="rId3">
            <a:alphaModFix/>
          </a:blip>
          <a:stretch>
            <a:fillRect/>
          </a:stretch>
        </p:blipFill>
        <p:spPr>
          <a:xfrm>
            <a:off x="519388" y="629800"/>
            <a:ext cx="8105225" cy="3572014"/>
          </a:xfrm>
          <a:prstGeom prst="rect">
            <a:avLst/>
          </a:prstGeom>
          <a:noFill/>
          <a:ln>
            <a:noFill/>
          </a:ln>
        </p:spPr>
      </p:pic>
      <p:sp>
        <p:nvSpPr>
          <p:cNvPr id="308" name="Google Shape;308;p52"/>
          <p:cNvSpPr txBox="1"/>
          <p:nvPr>
            <p:ph idx="4294967295" type="title"/>
          </p:nvPr>
        </p:nvSpPr>
        <p:spPr>
          <a:xfrm>
            <a:off x="311700" y="123400"/>
            <a:ext cx="3706500" cy="5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u="sng"/>
              <a:t>SPRINT 2 – SCRUMN</a:t>
            </a:r>
            <a:endParaRPr b="1" sz="2000" u="sng"/>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GB" sz="2000"/>
              <a:t>5.1 Sprint Scrumn</a:t>
            </a:r>
            <a:endParaRPr/>
          </a:p>
        </p:txBody>
      </p:sp>
      <p:sp>
        <p:nvSpPr>
          <p:cNvPr id="314" name="Google Shape;314;p53"/>
          <p:cNvSpPr txBox="1"/>
          <p:nvPr>
            <p:ph idx="4294967295" type="title"/>
          </p:nvPr>
        </p:nvSpPr>
        <p:spPr>
          <a:xfrm>
            <a:off x="311700" y="123400"/>
            <a:ext cx="3706500" cy="5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u="sng"/>
              <a:t>SPRINT 2 – SCRUMN</a:t>
            </a:r>
            <a:endParaRPr b="1" sz="2000" u="sng"/>
          </a:p>
        </p:txBody>
      </p:sp>
      <p:pic>
        <p:nvPicPr>
          <p:cNvPr id="315" name="Google Shape;315;p53"/>
          <p:cNvPicPr preferRelativeResize="0"/>
          <p:nvPr/>
        </p:nvPicPr>
        <p:blipFill rotWithShape="1">
          <a:blip r:embed="rId3">
            <a:alphaModFix/>
          </a:blip>
          <a:srcRect b="0" l="0" r="0" t="10770"/>
          <a:stretch/>
        </p:blipFill>
        <p:spPr>
          <a:xfrm>
            <a:off x="676550" y="629788"/>
            <a:ext cx="7790901" cy="3658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GB" sz="2000"/>
              <a:t>5.1 Sprint Scrumn</a:t>
            </a:r>
            <a:endParaRPr/>
          </a:p>
        </p:txBody>
      </p:sp>
      <p:sp>
        <p:nvSpPr>
          <p:cNvPr id="321" name="Google Shape;321;p54"/>
          <p:cNvSpPr txBox="1"/>
          <p:nvPr>
            <p:ph idx="4294967295" type="title"/>
          </p:nvPr>
        </p:nvSpPr>
        <p:spPr>
          <a:xfrm>
            <a:off x="311700" y="123400"/>
            <a:ext cx="3706500" cy="5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u="sng"/>
              <a:t>SPRINT 2 – SCRUMN</a:t>
            </a:r>
            <a:endParaRPr b="1" sz="2000" u="sng"/>
          </a:p>
        </p:txBody>
      </p:sp>
      <p:pic>
        <p:nvPicPr>
          <p:cNvPr id="322" name="Google Shape;322;p54"/>
          <p:cNvPicPr preferRelativeResize="0"/>
          <p:nvPr/>
        </p:nvPicPr>
        <p:blipFill rotWithShape="1">
          <a:blip r:embed="rId3">
            <a:alphaModFix/>
          </a:blip>
          <a:srcRect b="0" l="0" r="0" t="4671"/>
          <a:stretch/>
        </p:blipFill>
        <p:spPr>
          <a:xfrm>
            <a:off x="992738" y="525925"/>
            <a:ext cx="7158523" cy="38386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5"/>
          <p:cNvPicPr preferRelativeResize="0"/>
          <p:nvPr/>
        </p:nvPicPr>
        <p:blipFill>
          <a:blip r:embed="rId3">
            <a:alphaModFix/>
          </a:blip>
          <a:stretch>
            <a:fillRect/>
          </a:stretch>
        </p:blipFill>
        <p:spPr>
          <a:xfrm>
            <a:off x="8" y="0"/>
            <a:ext cx="914399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idx="4294967295" type="title"/>
          </p:nvPr>
        </p:nvSpPr>
        <p:spPr>
          <a:xfrm>
            <a:off x="311700" y="280700"/>
            <a:ext cx="3706500" cy="5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u="sng"/>
              <a:t>Menu Utama</a:t>
            </a:r>
            <a:endParaRPr b="1" sz="2000" u="sng"/>
          </a:p>
        </p:txBody>
      </p:sp>
      <p:sp>
        <p:nvSpPr>
          <p:cNvPr id="91" name="Google Shape;91;p17"/>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GB" sz="2800"/>
              <a:t>2.1.1 Antarmuka Sistem</a:t>
            </a:r>
            <a:endParaRPr b="1"/>
          </a:p>
        </p:txBody>
      </p:sp>
      <p:pic>
        <p:nvPicPr>
          <p:cNvPr id="92" name="Google Shape;92;p17"/>
          <p:cNvPicPr preferRelativeResize="0"/>
          <p:nvPr/>
        </p:nvPicPr>
        <p:blipFill>
          <a:blip r:embed="rId3">
            <a:alphaModFix/>
          </a:blip>
          <a:stretch>
            <a:fillRect/>
          </a:stretch>
        </p:blipFill>
        <p:spPr>
          <a:xfrm>
            <a:off x="1369650" y="680025"/>
            <a:ext cx="6404700" cy="3725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GB" sz="2800"/>
              <a:t>2.1.1 Antarmuka Sistem</a:t>
            </a:r>
            <a:endParaRPr b="1" u="sng"/>
          </a:p>
        </p:txBody>
      </p:sp>
      <p:pic>
        <p:nvPicPr>
          <p:cNvPr id="98" name="Google Shape;98;p18"/>
          <p:cNvPicPr preferRelativeResize="0"/>
          <p:nvPr/>
        </p:nvPicPr>
        <p:blipFill>
          <a:blip r:embed="rId3">
            <a:alphaModFix/>
          </a:blip>
          <a:stretch>
            <a:fillRect/>
          </a:stretch>
        </p:blipFill>
        <p:spPr>
          <a:xfrm>
            <a:off x="1251675" y="691725"/>
            <a:ext cx="6640649" cy="3658100"/>
          </a:xfrm>
          <a:prstGeom prst="rect">
            <a:avLst/>
          </a:prstGeom>
          <a:noFill/>
          <a:ln>
            <a:noFill/>
          </a:ln>
        </p:spPr>
      </p:pic>
      <p:sp>
        <p:nvSpPr>
          <p:cNvPr id="99" name="Google Shape;99;p18"/>
          <p:cNvSpPr txBox="1"/>
          <p:nvPr>
            <p:ph idx="4294967295" type="title"/>
          </p:nvPr>
        </p:nvSpPr>
        <p:spPr>
          <a:xfrm>
            <a:off x="311700" y="280700"/>
            <a:ext cx="3706500" cy="5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u="sng"/>
              <a:t>Kategori</a:t>
            </a:r>
            <a:endParaRPr b="1" sz="2000"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GB" sz="2800"/>
              <a:t>2.1.1 Antarmuka Sistem</a:t>
            </a:r>
            <a:endParaRPr b="1" u="sng"/>
          </a:p>
        </p:txBody>
      </p:sp>
      <p:pic>
        <p:nvPicPr>
          <p:cNvPr id="105" name="Google Shape;105;p19"/>
          <p:cNvPicPr preferRelativeResize="0"/>
          <p:nvPr/>
        </p:nvPicPr>
        <p:blipFill>
          <a:blip r:embed="rId3">
            <a:alphaModFix/>
          </a:blip>
          <a:stretch>
            <a:fillRect/>
          </a:stretch>
        </p:blipFill>
        <p:spPr>
          <a:xfrm>
            <a:off x="984400" y="682150"/>
            <a:ext cx="7306700" cy="3621925"/>
          </a:xfrm>
          <a:prstGeom prst="rect">
            <a:avLst/>
          </a:prstGeom>
          <a:noFill/>
          <a:ln>
            <a:noFill/>
          </a:ln>
        </p:spPr>
      </p:pic>
      <p:sp>
        <p:nvSpPr>
          <p:cNvPr id="106" name="Google Shape;106;p19"/>
          <p:cNvSpPr txBox="1"/>
          <p:nvPr>
            <p:ph idx="4294967295" type="title"/>
          </p:nvPr>
        </p:nvSpPr>
        <p:spPr>
          <a:xfrm>
            <a:off x="311700" y="280700"/>
            <a:ext cx="3706500" cy="5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u="sng"/>
              <a:t>Login</a:t>
            </a:r>
            <a:endParaRPr b="1" sz="2000" u="sng"/>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GB" sz="2800"/>
              <a:t>2.1.1 Antarmuka Sistem</a:t>
            </a:r>
            <a:endParaRPr b="1" u="sng"/>
          </a:p>
        </p:txBody>
      </p:sp>
      <p:pic>
        <p:nvPicPr>
          <p:cNvPr id="112" name="Google Shape;112;p20"/>
          <p:cNvPicPr preferRelativeResize="0"/>
          <p:nvPr/>
        </p:nvPicPr>
        <p:blipFill>
          <a:blip r:embed="rId3">
            <a:alphaModFix/>
          </a:blip>
          <a:stretch>
            <a:fillRect/>
          </a:stretch>
        </p:blipFill>
        <p:spPr>
          <a:xfrm>
            <a:off x="1561300" y="661700"/>
            <a:ext cx="5818750" cy="3697750"/>
          </a:xfrm>
          <a:prstGeom prst="rect">
            <a:avLst/>
          </a:prstGeom>
          <a:noFill/>
          <a:ln>
            <a:noFill/>
          </a:ln>
        </p:spPr>
      </p:pic>
      <p:sp>
        <p:nvSpPr>
          <p:cNvPr id="113" name="Google Shape;113;p20"/>
          <p:cNvSpPr txBox="1"/>
          <p:nvPr>
            <p:ph idx="4294967295" type="title"/>
          </p:nvPr>
        </p:nvSpPr>
        <p:spPr>
          <a:xfrm>
            <a:off x="311700" y="280700"/>
            <a:ext cx="3706500" cy="5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u="sng"/>
              <a:t>Forum</a:t>
            </a:r>
            <a:endParaRPr b="1" sz="2000"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25" y="251675"/>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2.2 Manfaat Produk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2.5 Constraints</a:t>
            </a:r>
            <a:endParaRPr/>
          </a:p>
        </p:txBody>
      </p:sp>
      <p:sp>
        <p:nvSpPr>
          <p:cNvPr id="119" name="Google Shape;119;p21"/>
          <p:cNvSpPr txBox="1"/>
          <p:nvPr>
            <p:ph idx="1" type="body"/>
          </p:nvPr>
        </p:nvSpPr>
        <p:spPr>
          <a:xfrm>
            <a:off x="4644675" y="251675"/>
            <a:ext cx="4166400" cy="47817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AutoNum type="arabicPeriod"/>
            </a:pPr>
            <a:r>
              <a:rPr lang="en-GB"/>
              <a:t>Sebagai sarana pariwisata, user dapat mencari, menemukan, dan menikmati tempat wisata dan pengalaman liburan yang diinginkan.</a:t>
            </a:r>
            <a:endParaRPr/>
          </a:p>
          <a:p>
            <a:pPr indent="-304958" lvl="0" marL="457200" rtl="0" algn="l">
              <a:spcBef>
                <a:spcPts val="0"/>
              </a:spcBef>
              <a:spcAft>
                <a:spcPts val="0"/>
              </a:spcAft>
              <a:buSzPct val="100000"/>
              <a:buAutoNum type="arabicPeriod"/>
            </a:pPr>
            <a:r>
              <a:rPr lang="en-GB"/>
              <a:t>Sebagai sarana article sharing, aplikasi ini mempermudah user yang sudah membuat akun untuk membagikan pengalaman liburannya dengan mengunggah artikel blog.</a:t>
            </a:r>
            <a:endParaRPr/>
          </a:p>
          <a:p>
            <a:pPr indent="-304958" lvl="0" marL="457200" rtl="0" algn="l">
              <a:spcBef>
                <a:spcPts val="0"/>
              </a:spcBef>
              <a:spcAft>
                <a:spcPts val="0"/>
              </a:spcAft>
              <a:buSzPct val="100000"/>
              <a:buAutoNum type="arabicPeriod"/>
            </a:pPr>
            <a:r>
              <a:rPr lang="en-GB"/>
              <a:t>Untuk para culinary traveler, aplikasi ini juga menyediakan informasi luas seputar makanan khas yang biasa dicari saat berwisata kuliner.</a:t>
            </a:r>
            <a:endParaRPr/>
          </a:p>
          <a:p>
            <a:pPr indent="0" lvl="0" marL="0" rtl="0" algn="l">
              <a:spcBef>
                <a:spcPts val="1200"/>
              </a:spcBef>
              <a:spcAft>
                <a:spcPts val="0"/>
              </a:spcAft>
              <a:buNone/>
            </a:pPr>
            <a:r>
              <a:t/>
            </a:r>
            <a:endParaRPr/>
          </a:p>
          <a:p>
            <a:pPr indent="-304958" lvl="0" marL="457200" rtl="0" algn="l">
              <a:spcBef>
                <a:spcPts val="1200"/>
              </a:spcBef>
              <a:spcAft>
                <a:spcPts val="0"/>
              </a:spcAft>
              <a:buSzPct val="100000"/>
              <a:buChar char="●"/>
            </a:pPr>
            <a:r>
              <a:rPr lang="en-GB"/>
              <a:t>Bahasa pemrograman yang dipakai dalam membuat aplikasi berbasis web ini antara lain JavaScript, CSS, dan HTML.</a:t>
            </a:r>
            <a:endParaRPr/>
          </a:p>
          <a:p>
            <a:pPr indent="-304958" lvl="0" marL="457200" rtl="0" algn="l">
              <a:spcBef>
                <a:spcPts val="0"/>
              </a:spcBef>
              <a:spcAft>
                <a:spcPts val="0"/>
              </a:spcAft>
              <a:buSzPct val="100000"/>
              <a:buChar char="●"/>
            </a:pPr>
            <a:r>
              <a:rPr lang="en-GB"/>
              <a:t>Aplikasi ini mengimplementasikan MongoDB sebagai database server yang menampung data-data yang dibutuhkan dari aplikasi ini.</a:t>
            </a:r>
            <a:endParaRPr/>
          </a:p>
          <a:p>
            <a:pPr indent="-304958" lvl="0" marL="457200" rtl="0" algn="l">
              <a:spcBef>
                <a:spcPts val="0"/>
              </a:spcBef>
              <a:spcAft>
                <a:spcPts val="0"/>
              </a:spcAft>
              <a:buSzPct val="100000"/>
              <a:buChar char="●"/>
            </a:pPr>
            <a:r>
              <a:rPr lang="en-GB"/>
              <a:t>User harus terhubung ke internet agar dapat memakai aplikasi Liburan Yuks! yang berbasis website ini.</a:t>
            </a:r>
            <a:endParaRPr/>
          </a:p>
          <a:p>
            <a:pPr indent="-304958" lvl="0" marL="457200" rtl="0" algn="l">
              <a:spcBef>
                <a:spcPts val="0"/>
              </a:spcBef>
              <a:spcAft>
                <a:spcPts val="0"/>
              </a:spcAft>
              <a:buSzPct val="100000"/>
              <a:buChar char="●"/>
            </a:pPr>
            <a:r>
              <a:rPr lang="en-GB"/>
              <a:t>Agar dapat berkontribusi dengan mengunggah artikel wisata liburannya masing-masing, user harus melakukan registrasi akun dan login.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